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handoutMasterIdLst>
    <p:handoutMasterId r:id="rId13"/>
  </p:handoutMasterIdLst>
  <p:sldIdLst>
    <p:sldId id="256" r:id="rId2"/>
    <p:sldId id="258" r:id="rId3"/>
    <p:sldId id="260" r:id="rId4"/>
    <p:sldId id="271" r:id="rId5"/>
    <p:sldId id="272" r:id="rId6"/>
    <p:sldId id="267" r:id="rId7"/>
    <p:sldId id="263" r:id="rId8"/>
    <p:sldId id="264" r:id="rId9"/>
    <p:sldId id="268" r:id="rId10"/>
    <p:sldId id="270" r:id="rId11"/>
    <p:sldId id="266"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D1EAF0-A21A-4A81-BCD1-050FA0F1F827}">
          <p14:sldIdLst>
            <p14:sldId id="256"/>
            <p14:sldId id="258"/>
            <p14:sldId id="260"/>
            <p14:sldId id="271"/>
            <p14:sldId id="272"/>
            <p14:sldId id="267"/>
            <p14:sldId id="263"/>
          </p14:sldIdLst>
        </p14:section>
        <p14:section name="Untitled Section" id="{178169DB-13A1-430E-B814-C734206351B1}">
          <p14:sldIdLst>
            <p14:sldId id="264"/>
            <p14:sldId id="268"/>
            <p14:sldId id="270"/>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725"/>
          </a:xfrm>
          <a:prstGeom prst="rect">
            <a:avLst/>
          </a:prstGeom>
        </p:spPr>
        <p:txBody>
          <a:bodyPr vert="horz" lIns="91428" tIns="45714" rIns="91428" bIns="45714" rtlCol="0"/>
          <a:lstStyle>
            <a:lvl1pPr algn="r">
              <a:defRPr sz="1200"/>
            </a:lvl1pPr>
          </a:lstStyle>
          <a:p>
            <a:fld id="{7BEEDE9C-C946-4325-AA3A-A41FD1CE6110}" type="datetimeFigureOut">
              <a:rPr lang="en-US" smtClean="0"/>
              <a:t>10/8/2017</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8" tIns="45714" rIns="91428" bIns="45714" rtlCol="0" anchor="b"/>
          <a:lstStyle>
            <a:lvl1pPr algn="r">
              <a:defRPr sz="1200"/>
            </a:lvl1pPr>
          </a:lstStyle>
          <a:p>
            <a:fld id="{8F44AE6B-CF09-4A65-9BEA-22A91C3017D1}" type="slidenum">
              <a:rPr lang="en-US" smtClean="0"/>
              <a:t>‹#›</a:t>
            </a:fld>
            <a:endParaRPr lang="en-US" dirty="0"/>
          </a:p>
        </p:txBody>
      </p:sp>
    </p:spTree>
    <p:extLst>
      <p:ext uri="{BB962C8B-B14F-4D97-AF65-F5344CB8AC3E}">
        <p14:creationId xmlns:p14="http://schemas.microsoft.com/office/powerpoint/2010/main" val="15643877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96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444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364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0520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76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8672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134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47457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617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427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8643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17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46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285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10/8/2017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0736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063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218452"/>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718852"/>
          </a:xfrm>
          <a:prstGeom prst="rect">
            <a:avLst/>
          </a:prstGeom>
        </p:spPr>
      </p:pic>
    </p:spTree>
    <p:extLst>
      <p:ext uri="{BB962C8B-B14F-4D97-AF65-F5344CB8AC3E}">
        <p14:creationId xmlns:p14="http://schemas.microsoft.com/office/powerpoint/2010/main" val="2918239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a:xfrm>
            <a:off x="1103312" y="1209964"/>
            <a:ext cx="8946541" cy="5648036"/>
          </a:xfrm>
        </p:spPr>
        <p:txBody>
          <a:bodyPr>
            <a:normAutofit lnSpcReduction="10000"/>
          </a:bodyPr>
          <a:lstStyle/>
          <a:p>
            <a:pPr marL="0" indent="0">
              <a:buNone/>
            </a:pPr>
            <a:endParaRPr lang="en-US" sz="2400" b="1" u="sng" dirty="0" smtClean="0"/>
          </a:p>
          <a:p>
            <a:pPr lvl="1"/>
            <a:r>
              <a:rPr lang="en-US" sz="2400" dirty="0" smtClean="0"/>
              <a:t>Finish the writing and finalize drafts</a:t>
            </a:r>
          </a:p>
          <a:p>
            <a:pPr marL="457200" lvl="1" indent="0">
              <a:buNone/>
            </a:pPr>
            <a:endParaRPr lang="en-US" sz="2400" dirty="0" smtClean="0"/>
          </a:p>
          <a:p>
            <a:pPr lvl="1"/>
            <a:r>
              <a:rPr lang="en-US" sz="2400" dirty="0" smtClean="0"/>
              <a:t>Cambridge </a:t>
            </a:r>
            <a:r>
              <a:rPr lang="en-US" sz="2400" dirty="0"/>
              <a:t>West – </a:t>
            </a:r>
            <a:r>
              <a:rPr lang="en-US" sz="2400" dirty="0" smtClean="0"/>
              <a:t>OPPORTUNITIES </a:t>
            </a:r>
            <a:r>
              <a:rPr lang="en-US" sz="2400" dirty="0"/>
              <a:t>FOR THE FUTURE CHAPTER</a:t>
            </a:r>
            <a:r>
              <a:rPr lang="en-US" sz="2400" dirty="0" smtClean="0"/>
              <a:t>…..input </a:t>
            </a:r>
            <a:r>
              <a:rPr lang="en-US" sz="2400" dirty="0"/>
              <a:t>from faculty and staff </a:t>
            </a:r>
            <a:r>
              <a:rPr lang="en-US" sz="2400" dirty="0" smtClean="0"/>
              <a:t>needed</a:t>
            </a:r>
          </a:p>
          <a:p>
            <a:pPr lvl="3"/>
            <a:r>
              <a:rPr lang="en-US" sz="2400" dirty="0"/>
              <a:t>Questionnaires sent out in September</a:t>
            </a:r>
          </a:p>
          <a:p>
            <a:pPr lvl="3"/>
            <a:r>
              <a:rPr lang="en-US" sz="2400" dirty="0"/>
              <a:t>Group Interviews in October</a:t>
            </a:r>
          </a:p>
          <a:p>
            <a:pPr lvl="1"/>
            <a:endParaRPr lang="en-US" sz="2400" dirty="0" smtClean="0"/>
          </a:p>
          <a:p>
            <a:pPr lvl="1"/>
            <a:r>
              <a:rPr lang="en-US" sz="2400" dirty="0"/>
              <a:t>Determine how to measure and communicate progress…Balanced Score </a:t>
            </a:r>
            <a:r>
              <a:rPr lang="en-US" sz="2400" dirty="0" smtClean="0"/>
              <a:t>Card</a:t>
            </a:r>
          </a:p>
          <a:p>
            <a:pPr marL="457200" lvl="1" indent="0">
              <a:buNone/>
            </a:pPr>
            <a:endParaRPr lang="en-US" sz="2400" dirty="0"/>
          </a:p>
          <a:p>
            <a:pPr lvl="1"/>
            <a:r>
              <a:rPr lang="en-US" sz="2400" dirty="0"/>
              <a:t>Update Program Review Questions so we are all aligning our efforts</a:t>
            </a:r>
          </a:p>
          <a:p>
            <a:pPr marL="457200" lvl="1" indent="0">
              <a:buNone/>
            </a:pPr>
            <a:endParaRPr lang="en-US" sz="1600" dirty="0"/>
          </a:p>
          <a:p>
            <a:pPr marL="1371600" lvl="3" indent="0">
              <a:buNone/>
            </a:pPr>
            <a:endParaRPr lang="en-US" sz="1600" dirty="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9951438" y="3987013"/>
            <a:ext cx="1761897" cy="2603218"/>
          </a:xfrm>
          <a:prstGeom prst="rect">
            <a:avLst/>
          </a:prstGeom>
        </p:spPr>
      </p:pic>
    </p:spTree>
    <p:extLst>
      <p:ext uri="{BB962C8B-B14F-4D97-AF65-F5344CB8AC3E}">
        <p14:creationId xmlns:p14="http://schemas.microsoft.com/office/powerpoint/2010/main" val="3030158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Attend EMP Professional Development Days Flex EMP Forum on 10/25/17</a:t>
            </a:r>
          </a:p>
          <a:p>
            <a:endParaRPr lang="en-US" dirty="0" smtClean="0"/>
          </a:p>
          <a:p>
            <a:pPr marL="0" indent="0">
              <a:buNone/>
            </a:pPr>
            <a:endParaRPr lang="en-US" dirty="0"/>
          </a:p>
          <a:p>
            <a:r>
              <a:rPr lang="en-US" sz="2800" dirty="0" smtClean="0"/>
              <a:t>Draft EMP is posted online, please provide feedback!</a:t>
            </a:r>
          </a:p>
          <a:p>
            <a:pPr marL="0" indent="0">
              <a:buNone/>
            </a:pPr>
            <a:endParaRPr lang="en-US" dirty="0" smtClean="0"/>
          </a:p>
          <a:p>
            <a:pPr marL="0" indent="0">
              <a:buNone/>
            </a:pPr>
            <a:endParaRPr lang="en-US" dirty="0"/>
          </a:p>
          <a:p>
            <a:r>
              <a:rPr lang="en-US" sz="2800" dirty="0" smtClean="0"/>
              <a:t>Fred Trapp will be holding meetings and sending out program questionnaires, so please provide feedback through October</a:t>
            </a:r>
          </a:p>
          <a:p>
            <a:endParaRPr lang="en-US" dirty="0"/>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9362757" y="2367597"/>
            <a:ext cx="2143125" cy="2143125"/>
          </a:xfrm>
          <a:prstGeom prst="rect">
            <a:avLst/>
          </a:prstGeom>
        </p:spPr>
      </p:pic>
    </p:spTree>
    <p:extLst>
      <p:ext uri="{BB962C8B-B14F-4D97-AF65-F5344CB8AC3E}">
        <p14:creationId xmlns:p14="http://schemas.microsoft.com/office/powerpoint/2010/main" val="2167517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2" y="129309"/>
            <a:ext cx="10274145" cy="6728691"/>
          </a:xfrm>
          <a:prstGeom prst="rect">
            <a:avLst/>
          </a:prstGeom>
        </p:spPr>
      </p:pic>
    </p:spTree>
    <p:extLst>
      <p:ext uri="{BB962C8B-B14F-4D97-AF65-F5344CB8AC3E}">
        <p14:creationId xmlns:p14="http://schemas.microsoft.com/office/powerpoint/2010/main" val="393329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10296939" cy="5773152"/>
          </a:xfrm>
        </p:spPr>
      </p:pic>
    </p:spTree>
    <p:extLst>
      <p:ext uri="{BB962C8B-B14F-4D97-AF65-F5344CB8AC3E}">
        <p14:creationId xmlns:p14="http://schemas.microsoft.com/office/powerpoint/2010/main" val="2801926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5" y="452718"/>
            <a:ext cx="10466470" cy="1400530"/>
          </a:xfrm>
        </p:spPr>
        <p:txBody>
          <a:bodyPr/>
          <a:lstStyle/>
          <a:p>
            <a:r>
              <a:rPr lang="en-US" dirty="0" smtClean="0"/>
              <a:t>D</a:t>
            </a:r>
            <a:endParaRPr lang="en-US" dirty="0"/>
          </a:p>
        </p:txBody>
      </p:sp>
      <p:sp>
        <p:nvSpPr>
          <p:cNvPr id="5" name="TextBox 4"/>
          <p:cNvSpPr txBox="1"/>
          <p:nvPr/>
        </p:nvSpPr>
        <p:spPr>
          <a:xfrm>
            <a:off x="341745" y="6557818"/>
            <a:ext cx="4127513" cy="369332"/>
          </a:xfrm>
          <a:prstGeom prst="rect">
            <a:avLst/>
          </a:prstGeom>
          <a:noFill/>
        </p:spPr>
        <p:txBody>
          <a:bodyPr wrap="square" rtlCol="0">
            <a:spAutoFit/>
          </a:bodyPr>
          <a:lstStyle/>
          <a:p>
            <a:r>
              <a:rPr lang="en-US" dirty="0" smtClean="0"/>
              <a:t>Adapted from:  Kaplan &amp; Norton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655"/>
            <a:ext cx="12191999" cy="6622473"/>
          </a:xfrm>
        </p:spPr>
      </p:pic>
    </p:spTree>
    <p:extLst>
      <p:ext uri="{BB962C8B-B14F-4D97-AF65-F5344CB8AC3E}">
        <p14:creationId xmlns:p14="http://schemas.microsoft.com/office/powerpoint/2010/main" val="1671137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4691" y="2170545"/>
            <a:ext cx="2059709" cy="4368800"/>
          </a:xfrm>
        </p:spPr>
        <p:txBody>
          <a:bodyPr/>
          <a:lstStyle/>
          <a:p>
            <a:r>
              <a:rPr lang="en-US" sz="2000" dirty="0" smtClean="0"/>
              <a:t>The YCCD District Mission, Vision, Values &amp; Goals are Foundational to College Planning. </a:t>
            </a:r>
            <a:r>
              <a:rPr lang="en-US" sz="2000" dirty="0"/>
              <a:t>A</a:t>
            </a:r>
            <a:r>
              <a:rPr lang="en-US" sz="2000" dirty="0" smtClean="0"/>
              <a:t>ll College EMP work </a:t>
            </a:r>
            <a:r>
              <a:rPr lang="en-US" sz="2000" dirty="0"/>
              <a:t>a</a:t>
            </a:r>
            <a:r>
              <a:rPr lang="en-US" sz="2000" dirty="0" smtClean="0"/>
              <a:t>ligns with the YCCD Strategic Plan components. </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5707" y="0"/>
            <a:ext cx="5597237" cy="6714836"/>
          </a:xfrm>
        </p:spPr>
      </p:pic>
    </p:spTree>
    <p:extLst>
      <p:ext uri="{BB962C8B-B14F-4D97-AF65-F5344CB8AC3E}">
        <p14:creationId xmlns:p14="http://schemas.microsoft.com/office/powerpoint/2010/main" val="1420187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MASTER PLAN</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smtClean="0"/>
              <a:t>Target Completion Date:  December 2017</a:t>
            </a:r>
            <a:endParaRPr lang="en-US" dirty="0"/>
          </a:p>
          <a:p>
            <a:endParaRPr lang="en-US" dirty="0" smtClean="0"/>
          </a:p>
          <a:p>
            <a:r>
              <a:rPr lang="en-US" dirty="0" smtClean="0"/>
              <a:t>Comprehensive document that articulates the College’s vision for the future</a:t>
            </a:r>
          </a:p>
          <a:p>
            <a:endParaRPr lang="en-US" dirty="0"/>
          </a:p>
          <a:p>
            <a:r>
              <a:rPr lang="en-US" dirty="0" smtClean="0"/>
              <a:t>Provides a road map for the upcoming 3 year period……How will we change to achieve our vision?</a:t>
            </a:r>
          </a:p>
          <a:p>
            <a:endParaRPr lang="en-US" dirty="0"/>
          </a:p>
          <a:p>
            <a:r>
              <a:rPr lang="en-US" dirty="0" smtClean="0"/>
              <a:t>The main focus of the plan is how we, as a College will improve student success and achievement</a:t>
            </a:r>
          </a:p>
          <a:p>
            <a:endParaRPr lang="en-US" dirty="0"/>
          </a:p>
        </p:txBody>
      </p:sp>
      <p:pic>
        <p:nvPicPr>
          <p:cNvPr id="6" name="Picture 5"/>
          <p:cNvPicPr>
            <a:picLocks noChangeAspect="1"/>
          </p:cNvPicPr>
          <p:nvPr/>
        </p:nvPicPr>
        <p:blipFill>
          <a:blip r:embed="rId2"/>
          <a:stretch>
            <a:fillRect/>
          </a:stretch>
        </p:blipFill>
        <p:spPr>
          <a:xfrm>
            <a:off x="3820594" y="990589"/>
            <a:ext cx="4883319" cy="1725318"/>
          </a:xfrm>
          <a:prstGeom prst="rect">
            <a:avLst/>
          </a:prstGeom>
        </p:spPr>
      </p:pic>
    </p:spTree>
    <p:extLst>
      <p:ext uri="{BB962C8B-B14F-4D97-AF65-F5344CB8AC3E}">
        <p14:creationId xmlns:p14="http://schemas.microsoft.com/office/powerpoint/2010/main" val="3898191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734" y="87464"/>
            <a:ext cx="10106108" cy="6160935"/>
          </a:xfrm>
        </p:spPr>
        <p:txBody>
          <a:bodyPr>
            <a:normAutofit fontScale="92500" lnSpcReduction="10000"/>
          </a:bodyPr>
          <a:lstStyle/>
          <a:p>
            <a:pPr marL="0" indent="0">
              <a:buNone/>
            </a:pPr>
            <a:endParaRPr lang="en-US" b="1" dirty="0" smtClean="0"/>
          </a:p>
          <a:p>
            <a:pPr marL="0" indent="0">
              <a:buNone/>
            </a:pPr>
            <a:r>
              <a:rPr lang="en-US" dirty="0" smtClean="0"/>
              <a:t>Three Compression </a:t>
            </a:r>
            <a:r>
              <a:rPr lang="en-US" dirty="0"/>
              <a:t>Planning Sessions </a:t>
            </a:r>
            <a:r>
              <a:rPr lang="en-US" dirty="0" smtClean="0"/>
              <a:t>were held </a:t>
            </a:r>
            <a:r>
              <a:rPr lang="en-US" dirty="0"/>
              <a:t>where </a:t>
            </a:r>
            <a:r>
              <a:rPr lang="en-US" b="1" i="1" dirty="0"/>
              <a:t>eighty-two faculty and staff developed mission and vision cornerstones which were used to update the </a:t>
            </a:r>
            <a:r>
              <a:rPr lang="en-US" b="1" i="1" dirty="0" smtClean="0"/>
              <a:t>college mission and principles. </a:t>
            </a:r>
            <a:endParaRPr lang="en-US" b="1" i="1" dirty="0"/>
          </a:p>
          <a:p>
            <a:pPr marL="0" indent="0">
              <a:buNone/>
            </a:pPr>
            <a:endParaRPr lang="en-US" b="1" dirty="0" smtClean="0"/>
          </a:p>
          <a:p>
            <a:pPr marL="0" indent="0">
              <a:buNone/>
            </a:pPr>
            <a:endParaRPr lang="en-US" b="1" dirty="0"/>
          </a:p>
          <a:p>
            <a:pPr marL="0" indent="0">
              <a:buNone/>
            </a:pPr>
            <a:r>
              <a:rPr lang="en-US" b="1" dirty="0" smtClean="0"/>
              <a:t>Mission</a:t>
            </a:r>
            <a:endParaRPr lang="en-US" dirty="0"/>
          </a:p>
          <a:p>
            <a:pPr marL="0" indent="0">
              <a:buNone/>
            </a:pPr>
            <a:r>
              <a:rPr lang="en-US" dirty="0"/>
              <a:t>Yuba College prepares a diverse student population to excel in a rapidly changing, interdependent world. Our quality programs and student services </a:t>
            </a:r>
            <a:r>
              <a:rPr lang="en-US" b="1" dirty="0"/>
              <a:t>empower students to achieve their educational and life goals </a:t>
            </a:r>
            <a:r>
              <a:rPr lang="en-US" dirty="0"/>
              <a:t>by providing counseling, transfer preparation, associate and transfer degrees, certificates, career and workforce training, basic skills instruction, and opportunities for lifelong learning. We respond to the diverse educational, cultural, and economic needs of our community by </a:t>
            </a:r>
            <a:r>
              <a:rPr lang="en-US" b="1" dirty="0"/>
              <a:t>promoting individual potential through effective teaching and learning in an inclusive environment</a:t>
            </a:r>
            <a:r>
              <a:rPr lang="en-US" b="1" dirty="0" smtClean="0"/>
              <a:t>.</a:t>
            </a:r>
          </a:p>
          <a:p>
            <a:pPr marL="0" indent="0">
              <a:buNone/>
            </a:pPr>
            <a:endParaRPr lang="en-US" b="1" dirty="0"/>
          </a:p>
          <a:p>
            <a:pPr marL="0" indent="0">
              <a:buNone/>
            </a:pPr>
            <a:r>
              <a:rPr lang="en-US" b="1" dirty="0"/>
              <a:t>Vision </a:t>
            </a:r>
            <a:r>
              <a:rPr lang="en-US" b="1" dirty="0" smtClean="0"/>
              <a:t>Statement</a:t>
            </a:r>
            <a:endParaRPr lang="en-US" dirty="0"/>
          </a:p>
          <a:p>
            <a:pPr marL="0" indent="0">
              <a:buNone/>
            </a:pPr>
            <a:r>
              <a:rPr lang="en-US" dirty="0" smtClean="0"/>
              <a:t>Yuba </a:t>
            </a:r>
            <a:r>
              <a:rPr lang="en-US" dirty="0"/>
              <a:t>College will be the regional leader in education and the cultural center of the community. </a:t>
            </a:r>
            <a:endParaRPr lang="en-US" dirty="0" smtClean="0"/>
          </a:p>
        </p:txBody>
      </p:sp>
    </p:spTree>
    <p:extLst>
      <p:ext uri="{BB962C8B-B14F-4D97-AF65-F5344CB8AC3E}">
        <p14:creationId xmlns:p14="http://schemas.microsoft.com/office/powerpoint/2010/main" val="272139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62392"/>
            <a:ext cx="8946541" cy="6408751"/>
          </a:xfrm>
        </p:spPr>
        <p:txBody>
          <a:bodyPr>
            <a:normAutofit fontScale="92500" lnSpcReduction="10000"/>
          </a:bodyPr>
          <a:lstStyle/>
          <a:p>
            <a:pPr marL="0" indent="0">
              <a:buNone/>
            </a:pPr>
            <a:r>
              <a:rPr lang="en-US" b="1" dirty="0" smtClean="0"/>
              <a:t>District Goal #1:  </a:t>
            </a:r>
            <a:r>
              <a:rPr lang="en-US" dirty="0" smtClean="0"/>
              <a:t>Increase student success and maximize the student experience through learner centered programs and services…..</a:t>
            </a:r>
          </a:p>
          <a:p>
            <a:endParaRPr lang="en-US" dirty="0"/>
          </a:p>
          <a:p>
            <a:pPr marL="0" indent="0">
              <a:buNone/>
            </a:pPr>
            <a:r>
              <a:rPr lang="en-US" b="1" dirty="0" smtClean="0">
                <a:solidFill>
                  <a:srgbClr val="FFFF00"/>
                </a:solidFill>
              </a:rPr>
              <a:t>OBJECTIVE 1.1:  </a:t>
            </a:r>
            <a:r>
              <a:rPr lang="en-US" b="1" u="sng" dirty="0" smtClean="0">
                <a:solidFill>
                  <a:srgbClr val="FFFF00"/>
                </a:solidFill>
              </a:rPr>
              <a:t>CONNECTION</a:t>
            </a:r>
          </a:p>
          <a:p>
            <a:pPr marL="0" indent="0">
              <a:buNone/>
            </a:pPr>
            <a:r>
              <a:rPr lang="en-US" sz="2400" b="1" dirty="0" smtClean="0"/>
              <a:t>Increase the number of new student enrollments by </a:t>
            </a:r>
            <a:r>
              <a:rPr lang="en-US" sz="2400" b="1" smtClean="0"/>
              <a:t>2%. </a:t>
            </a:r>
            <a:endParaRPr lang="en-US" sz="2400" b="1" dirty="0" smtClean="0"/>
          </a:p>
          <a:p>
            <a:pPr marL="0" indent="0">
              <a:buNone/>
            </a:pPr>
            <a:endParaRPr lang="en-US" dirty="0"/>
          </a:p>
          <a:p>
            <a:pPr marL="0" indent="0">
              <a:buNone/>
            </a:pPr>
            <a:r>
              <a:rPr lang="en-US" b="1" dirty="0" smtClean="0">
                <a:solidFill>
                  <a:srgbClr val="FFFF00"/>
                </a:solidFill>
              </a:rPr>
              <a:t>OBJECTIVE 1.2: </a:t>
            </a:r>
            <a:r>
              <a:rPr lang="en-US" b="1" u="sng" dirty="0" smtClean="0">
                <a:solidFill>
                  <a:srgbClr val="FFFF00"/>
                </a:solidFill>
              </a:rPr>
              <a:t>ENTRY </a:t>
            </a:r>
            <a:r>
              <a:rPr lang="en-US" b="1" dirty="0" smtClean="0">
                <a:solidFill>
                  <a:srgbClr val="FFFF00"/>
                </a:solidFill>
              </a:rPr>
              <a:t> </a:t>
            </a:r>
          </a:p>
          <a:p>
            <a:pPr marL="0" indent="0">
              <a:buNone/>
            </a:pPr>
            <a:r>
              <a:rPr lang="en-US" sz="2400" b="1" dirty="0" smtClean="0"/>
              <a:t>Increase the rate of students completing transfer-level math and English course work in one year by 1%.</a:t>
            </a:r>
          </a:p>
          <a:p>
            <a:pPr marL="0" indent="0">
              <a:buNone/>
            </a:pPr>
            <a:endParaRPr lang="en-US" dirty="0" smtClean="0"/>
          </a:p>
          <a:p>
            <a:pPr marL="0" indent="0">
              <a:buNone/>
            </a:pPr>
            <a:r>
              <a:rPr lang="en-US" b="1" dirty="0">
                <a:solidFill>
                  <a:srgbClr val="FFFF00"/>
                </a:solidFill>
              </a:rPr>
              <a:t>OBJECTIVE </a:t>
            </a:r>
            <a:r>
              <a:rPr lang="en-US" b="1" dirty="0" smtClean="0">
                <a:solidFill>
                  <a:srgbClr val="FFFF00"/>
                </a:solidFill>
              </a:rPr>
              <a:t>1.3: </a:t>
            </a:r>
            <a:r>
              <a:rPr lang="en-US" b="1" u="sng" dirty="0" smtClean="0">
                <a:solidFill>
                  <a:srgbClr val="FFFF00"/>
                </a:solidFill>
              </a:rPr>
              <a:t>PROGRESS</a:t>
            </a:r>
            <a:endParaRPr lang="en-US" b="1" u="sng" dirty="0">
              <a:solidFill>
                <a:srgbClr val="FFFF00"/>
              </a:solidFill>
            </a:endParaRPr>
          </a:p>
          <a:p>
            <a:pPr marL="0" indent="0">
              <a:buNone/>
            </a:pPr>
            <a:r>
              <a:rPr lang="en-US" sz="2400" b="1" dirty="0" smtClean="0"/>
              <a:t>Increase</a:t>
            </a:r>
            <a:r>
              <a:rPr lang="en-US" sz="2400" b="1" dirty="0" smtClean="0">
                <a:solidFill>
                  <a:srgbClr val="FF0000"/>
                </a:solidFill>
              </a:rPr>
              <a:t>  </a:t>
            </a:r>
            <a:r>
              <a:rPr lang="en-US" sz="2400" b="1" dirty="0" smtClean="0"/>
              <a:t>the rate of students persisting from term to term by 2%.</a:t>
            </a:r>
          </a:p>
          <a:p>
            <a:pPr marL="0" indent="0">
              <a:buNone/>
            </a:pPr>
            <a:endParaRPr lang="en-US" dirty="0" smtClean="0"/>
          </a:p>
          <a:p>
            <a:pPr marL="0" indent="0">
              <a:buNone/>
            </a:pPr>
            <a:r>
              <a:rPr lang="en-US" b="1" dirty="0">
                <a:solidFill>
                  <a:srgbClr val="FFFF00"/>
                </a:solidFill>
              </a:rPr>
              <a:t>OBJECTIVE </a:t>
            </a:r>
            <a:r>
              <a:rPr lang="en-US" b="1" dirty="0" smtClean="0">
                <a:solidFill>
                  <a:srgbClr val="FFFF00"/>
                </a:solidFill>
              </a:rPr>
              <a:t>1.4: </a:t>
            </a:r>
            <a:r>
              <a:rPr lang="en-US" b="1" u="sng" dirty="0" smtClean="0">
                <a:solidFill>
                  <a:srgbClr val="FFFF00"/>
                </a:solidFill>
              </a:rPr>
              <a:t>COMPLETION</a:t>
            </a:r>
          </a:p>
          <a:p>
            <a:pPr marL="0" indent="0">
              <a:buNone/>
            </a:pPr>
            <a:r>
              <a:rPr lang="en-US" sz="2600" b="1" dirty="0" smtClean="0"/>
              <a:t>Increase the rate of students completing certificates, degrees and are transfer ready by 1%.</a:t>
            </a:r>
          </a:p>
          <a:p>
            <a:pPr marL="0" indent="0">
              <a:buNone/>
            </a:pPr>
            <a:endParaRPr lang="en-US" b="1" dirty="0">
              <a:solidFill>
                <a:srgbClr val="FF0000"/>
              </a:solidFill>
            </a:endParaRPr>
          </a:p>
          <a:p>
            <a:pPr marL="0" indent="0">
              <a:buNone/>
            </a:pPr>
            <a:endParaRPr lang="en-US" dirty="0" smtClean="0"/>
          </a:p>
        </p:txBody>
      </p:sp>
    </p:spTree>
    <p:extLst>
      <p:ext uri="{BB962C8B-B14F-4D97-AF65-F5344CB8AC3E}">
        <p14:creationId xmlns:p14="http://schemas.microsoft.com/office/powerpoint/2010/main" val="227342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72882"/>
          </a:xfrm>
        </p:spPr>
        <p:txBody>
          <a:bodyPr/>
          <a:lstStyle/>
          <a:p>
            <a:r>
              <a:rPr lang="en-US" dirty="0" smtClean="0"/>
              <a:t>ACTIONS: Objective 1.2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3331214"/>
              </p:ext>
            </p:extLst>
          </p:nvPr>
        </p:nvGraphicFramePr>
        <p:xfrm>
          <a:off x="452582" y="1828801"/>
          <a:ext cx="10871201" cy="4802909"/>
        </p:xfrm>
        <a:graphic>
          <a:graphicData uri="http://schemas.openxmlformats.org/drawingml/2006/table">
            <a:tbl>
              <a:tblPr>
                <a:tableStyleId>{5C22544A-7EE6-4342-B048-85BDC9FD1C3A}</a:tableStyleId>
              </a:tblPr>
              <a:tblGrid>
                <a:gridCol w="3280608">
                  <a:extLst>
                    <a:ext uri="{9D8B030D-6E8A-4147-A177-3AD203B41FA5}">
                      <a16:colId xmlns:a16="http://schemas.microsoft.com/office/drawing/2014/main" val="4034185115"/>
                    </a:ext>
                  </a:extLst>
                </a:gridCol>
                <a:gridCol w="2878901">
                  <a:extLst>
                    <a:ext uri="{9D8B030D-6E8A-4147-A177-3AD203B41FA5}">
                      <a16:colId xmlns:a16="http://schemas.microsoft.com/office/drawing/2014/main" val="1456348043"/>
                    </a:ext>
                  </a:extLst>
                </a:gridCol>
                <a:gridCol w="1790945">
                  <a:extLst>
                    <a:ext uri="{9D8B030D-6E8A-4147-A177-3AD203B41FA5}">
                      <a16:colId xmlns:a16="http://schemas.microsoft.com/office/drawing/2014/main" val="2947609779"/>
                    </a:ext>
                  </a:extLst>
                </a:gridCol>
                <a:gridCol w="1079589">
                  <a:extLst>
                    <a:ext uri="{9D8B030D-6E8A-4147-A177-3AD203B41FA5}">
                      <a16:colId xmlns:a16="http://schemas.microsoft.com/office/drawing/2014/main" val="2777486869"/>
                    </a:ext>
                  </a:extLst>
                </a:gridCol>
                <a:gridCol w="1841158">
                  <a:extLst>
                    <a:ext uri="{9D8B030D-6E8A-4147-A177-3AD203B41FA5}">
                      <a16:colId xmlns:a16="http://schemas.microsoft.com/office/drawing/2014/main" val="495186268"/>
                    </a:ext>
                  </a:extLst>
                </a:gridCol>
              </a:tblGrid>
              <a:tr h="399370">
                <a:tc>
                  <a:txBody>
                    <a:bodyPr/>
                    <a:lstStyle/>
                    <a:p>
                      <a:pPr algn="l" fontAlgn="b"/>
                      <a:r>
                        <a:rPr lang="en-US" sz="900" u="none" strike="noStrike" dirty="0">
                          <a:effectLst/>
                        </a:rPr>
                        <a:t>Send a team of faculty, staff, and administrators to the California Guided Pathways Institutes.</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Identification of best practices</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2017-2018</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IEPI, GF</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Dean of Applied Academics</a:t>
                      </a:r>
                      <a:endParaRPr lang="en-US" sz="900" b="0" i="0" u="none" strike="noStrike" dirty="0">
                        <a:solidFill>
                          <a:srgbClr val="000000"/>
                        </a:solidFill>
                        <a:effectLst/>
                        <a:latin typeface="Calibri" panose="020F0502020204030204" pitchFamily="34" charset="0"/>
                      </a:endParaRPr>
                    </a:p>
                  </a:txBody>
                  <a:tcPr marL="5698" marR="5698" marT="5698" marB="0" anchor="b"/>
                </a:tc>
                <a:extLst>
                  <a:ext uri="{0D108BD9-81ED-4DB2-BD59-A6C34878D82A}">
                    <a16:rowId xmlns:a16="http://schemas.microsoft.com/office/drawing/2014/main" val="3313949243"/>
                  </a:ext>
                </a:extLst>
              </a:tr>
              <a:tr h="1574662">
                <a:tc>
                  <a:txBody>
                    <a:bodyPr/>
                    <a:lstStyle/>
                    <a:p>
                      <a:pPr algn="l" fontAlgn="b"/>
                      <a:r>
                        <a:rPr lang="en-US" sz="900" u="none" strike="noStrike" dirty="0">
                          <a:effectLst/>
                        </a:rPr>
                        <a:t>Create a task force of faculty, staff and administrators to establish clear student success goals and identify coordinated and scalable strategies to improve student outcomes. Engage the college community in collaborative discussions around how to improve student success in areas such as number of college credits earned in first term and first year, completion of math and English in student's first year, persistence from term to terms and rates of college-level course completion.  Create a sense of urgency for change.</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Goals, data, recommendations</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2017-2020</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EQUITY, GF, SSSP</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President, Vice President, Academic Senate &amp; Guided Pathways Task Force</a:t>
                      </a:r>
                      <a:endParaRPr lang="en-US" sz="900" b="0" i="0" u="none" strike="noStrike" dirty="0">
                        <a:solidFill>
                          <a:srgbClr val="000000"/>
                        </a:solidFill>
                        <a:effectLst/>
                        <a:latin typeface="Calibri" panose="020F0502020204030204" pitchFamily="34" charset="0"/>
                      </a:endParaRPr>
                    </a:p>
                  </a:txBody>
                  <a:tcPr marL="5698" marR="5698" marT="5698" marB="0" anchor="b"/>
                </a:tc>
                <a:extLst>
                  <a:ext uri="{0D108BD9-81ED-4DB2-BD59-A6C34878D82A}">
                    <a16:rowId xmlns:a16="http://schemas.microsoft.com/office/drawing/2014/main" val="244592184"/>
                  </a:ext>
                </a:extLst>
              </a:tr>
              <a:tr h="879526">
                <a:tc>
                  <a:txBody>
                    <a:bodyPr/>
                    <a:lstStyle/>
                    <a:p>
                      <a:pPr algn="l" fontAlgn="b"/>
                      <a:r>
                        <a:rPr lang="en-US" sz="900" u="none" strike="noStrike" dirty="0">
                          <a:effectLst/>
                        </a:rPr>
                        <a:t>Evaluate the effectiveness of embedded ESL tutoring and Embedded Peer Mentors for Accelerated English. Expand the program and continue data evaluation and analysis. </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Success and retention data</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2017-2018</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EQUITY, GF</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Dean of STEM, Director of Academic Excellence, &amp; Student Equity Committee</a:t>
                      </a:r>
                      <a:endParaRPr lang="en-US" sz="900" b="0" i="0" u="none" strike="noStrike" dirty="0">
                        <a:solidFill>
                          <a:srgbClr val="000000"/>
                        </a:solidFill>
                        <a:effectLst/>
                        <a:latin typeface="Calibri" panose="020F0502020204030204" pitchFamily="34" charset="0"/>
                      </a:endParaRPr>
                    </a:p>
                  </a:txBody>
                  <a:tcPr marL="5698" marR="5698" marT="5698" marB="0" anchor="b"/>
                </a:tc>
                <a:extLst>
                  <a:ext uri="{0D108BD9-81ED-4DB2-BD59-A6C34878D82A}">
                    <a16:rowId xmlns:a16="http://schemas.microsoft.com/office/drawing/2014/main" val="2251339718"/>
                  </a:ext>
                </a:extLst>
              </a:tr>
              <a:tr h="736196">
                <a:tc>
                  <a:txBody>
                    <a:bodyPr/>
                    <a:lstStyle/>
                    <a:p>
                      <a:pPr algn="l" fontAlgn="b"/>
                      <a:r>
                        <a:rPr lang="en-US" sz="900" u="none" strike="noStrike" dirty="0">
                          <a:effectLst/>
                        </a:rPr>
                        <a:t>Implement multiple measures.</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Improved placement evidenced by success and retention data</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2017-2018</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SSSP</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Dean of Student Services, Testing and Assessment Coordinator, SAI Workgroup</a:t>
                      </a:r>
                      <a:endParaRPr lang="en-US" sz="900" b="0" i="0" u="none" strike="noStrike" dirty="0">
                        <a:solidFill>
                          <a:srgbClr val="000000"/>
                        </a:solidFill>
                        <a:effectLst/>
                        <a:latin typeface="Calibri" panose="020F0502020204030204" pitchFamily="34" charset="0"/>
                      </a:endParaRPr>
                    </a:p>
                  </a:txBody>
                  <a:tcPr marL="5698" marR="5698" marT="5698" marB="0" anchor="b"/>
                </a:tc>
                <a:extLst>
                  <a:ext uri="{0D108BD9-81ED-4DB2-BD59-A6C34878D82A}">
                    <a16:rowId xmlns:a16="http://schemas.microsoft.com/office/drawing/2014/main" val="754243226"/>
                  </a:ext>
                </a:extLst>
              </a:tr>
              <a:tr h="736196">
                <a:tc>
                  <a:txBody>
                    <a:bodyPr/>
                    <a:lstStyle/>
                    <a:p>
                      <a:pPr algn="l" fontAlgn="b"/>
                      <a:r>
                        <a:rPr lang="en-US" sz="900" u="none" strike="noStrike" dirty="0">
                          <a:effectLst/>
                        </a:rPr>
                        <a:t>Design and implement a First Year Experience (FYE) program </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Program development, success and retention data</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2019-2020</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EQUITY</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Director of Counseling</a:t>
                      </a:r>
                      <a:endParaRPr lang="en-US" sz="900" b="0" i="0" u="none" strike="noStrike" dirty="0">
                        <a:solidFill>
                          <a:srgbClr val="000000"/>
                        </a:solidFill>
                        <a:effectLst/>
                        <a:latin typeface="Calibri" panose="020F0502020204030204" pitchFamily="34" charset="0"/>
                      </a:endParaRPr>
                    </a:p>
                  </a:txBody>
                  <a:tcPr marL="5698" marR="5698" marT="5698" marB="0" anchor="b"/>
                </a:tc>
                <a:extLst>
                  <a:ext uri="{0D108BD9-81ED-4DB2-BD59-A6C34878D82A}">
                    <a16:rowId xmlns:a16="http://schemas.microsoft.com/office/drawing/2014/main" val="895703694"/>
                  </a:ext>
                </a:extLst>
              </a:tr>
              <a:tr h="476959">
                <a:tc>
                  <a:txBody>
                    <a:bodyPr/>
                    <a:lstStyle/>
                    <a:p>
                      <a:pPr algn="l" fontAlgn="b"/>
                      <a:r>
                        <a:rPr lang="en-US" sz="900" u="none" strike="noStrike" dirty="0">
                          <a:effectLst/>
                        </a:rPr>
                        <a:t>Develop a dual enrollment program with all local high school districts. Initiate a pilot program during the fall 2018 semester.</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Success and retention data</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2018-2019</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EQUITY</a:t>
                      </a:r>
                      <a:endParaRPr lang="en-US" sz="900" b="0" i="0" u="none" strike="noStrike" dirty="0">
                        <a:solidFill>
                          <a:srgbClr val="000000"/>
                        </a:solidFill>
                        <a:effectLst/>
                        <a:latin typeface="Calibri" panose="020F0502020204030204" pitchFamily="34" charset="0"/>
                      </a:endParaRPr>
                    </a:p>
                  </a:txBody>
                  <a:tcPr marL="5698" marR="5698" marT="5698" marB="0" anchor="b"/>
                </a:tc>
                <a:tc>
                  <a:txBody>
                    <a:bodyPr/>
                    <a:lstStyle/>
                    <a:p>
                      <a:pPr algn="ctr" fontAlgn="b"/>
                      <a:r>
                        <a:rPr lang="en-US" sz="900" u="none" strike="noStrike" dirty="0">
                          <a:effectLst/>
                        </a:rPr>
                        <a:t>Dual Enrollment Task Force &amp; Dean of STEM</a:t>
                      </a:r>
                      <a:endParaRPr lang="en-US" sz="900" b="0" i="0" u="none" strike="noStrike" dirty="0">
                        <a:solidFill>
                          <a:srgbClr val="000000"/>
                        </a:solidFill>
                        <a:effectLst/>
                        <a:latin typeface="Calibri" panose="020F0502020204030204" pitchFamily="34" charset="0"/>
                      </a:endParaRPr>
                    </a:p>
                  </a:txBody>
                  <a:tcPr marL="5698" marR="5698" marT="5698" marB="0" anchor="b"/>
                </a:tc>
                <a:extLst>
                  <a:ext uri="{0D108BD9-81ED-4DB2-BD59-A6C34878D82A}">
                    <a16:rowId xmlns:a16="http://schemas.microsoft.com/office/drawing/2014/main" val="901571059"/>
                  </a:ext>
                </a:extLst>
              </a:tr>
            </a:tbl>
          </a:graphicData>
        </a:graphic>
      </p:graphicFrame>
      <p:sp>
        <p:nvSpPr>
          <p:cNvPr id="3" name="TextBox 2"/>
          <p:cNvSpPr txBox="1"/>
          <p:nvPr/>
        </p:nvSpPr>
        <p:spPr>
          <a:xfrm>
            <a:off x="646111" y="1330036"/>
            <a:ext cx="10677672" cy="646331"/>
          </a:xfrm>
          <a:prstGeom prst="rect">
            <a:avLst/>
          </a:prstGeom>
          <a:noFill/>
        </p:spPr>
        <p:txBody>
          <a:bodyPr wrap="square" rtlCol="0">
            <a:spAutoFit/>
          </a:bodyPr>
          <a:lstStyle/>
          <a:p>
            <a:r>
              <a:rPr lang="en-US" dirty="0" smtClean="0"/>
              <a:t>Action							Outcome				Timeline		Funding	    Responsible</a:t>
            </a:r>
          </a:p>
          <a:p>
            <a:r>
              <a:rPr lang="en-US" dirty="0" smtClean="0"/>
              <a:t>                                                   </a:t>
            </a:r>
            <a:endParaRPr lang="en-US" dirty="0"/>
          </a:p>
        </p:txBody>
      </p:sp>
    </p:spTree>
    <p:extLst>
      <p:ext uri="{BB962C8B-B14F-4D97-AF65-F5344CB8AC3E}">
        <p14:creationId xmlns:p14="http://schemas.microsoft.com/office/powerpoint/2010/main" val="3593405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976</TotalTime>
  <Words>692</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PowerPoint Presentation</vt:lpstr>
      <vt:lpstr>PowerPoint Presentation</vt:lpstr>
      <vt:lpstr>PowerPoint Presentation</vt:lpstr>
      <vt:lpstr>D</vt:lpstr>
      <vt:lpstr>The YCCD District Mission, Vision, Values &amp; Goals are Foundational to College Planning. All College EMP work aligns with the YCCD Strategic Plan components. </vt:lpstr>
      <vt:lpstr>EDUCATIONAL MASTER PLAN</vt:lpstr>
      <vt:lpstr>PowerPoint Presentation</vt:lpstr>
      <vt:lpstr>PowerPoint Presentation</vt:lpstr>
      <vt:lpstr>ACTIONS: Objective 1.2  </vt:lpstr>
      <vt:lpstr>To Do…</vt:lpstr>
      <vt:lpstr>HOW YOU CAN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Sonja Lolland</dc:creator>
  <cp:lastModifiedBy>Zulema Zermeno</cp:lastModifiedBy>
  <cp:revision>65</cp:revision>
  <cp:lastPrinted>2017-08-08T15:54:51Z</cp:lastPrinted>
  <dcterms:created xsi:type="dcterms:W3CDTF">2017-06-26T18:54:06Z</dcterms:created>
  <dcterms:modified xsi:type="dcterms:W3CDTF">2017-10-08T16:17:02Z</dcterms:modified>
</cp:coreProperties>
</file>