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9"/>
  </p:handout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78AB3B-001F-4653-B5B5-1972CF04810E}" type="doc">
      <dgm:prSet loTypeId="urn:microsoft.com/office/officeart/2005/8/layout/hProcess9" loCatId="process" qsTypeId="urn:microsoft.com/office/officeart/2005/8/quickstyle/simple1" qsCatId="simple" csTypeId="urn:microsoft.com/office/officeart/2005/8/colors/accent1_2" csCatId="accent1" phldr="1"/>
      <dgm:spPr/>
    </dgm:pt>
    <dgm:pt modelId="{A69ADD76-803A-49AB-B2C6-09A91F955381}">
      <dgm:prSet phldrT="[Text]"/>
      <dgm:spPr/>
      <dgm:t>
        <a:bodyPr/>
        <a:lstStyle/>
        <a:p>
          <a:r>
            <a:rPr lang="en-US" dirty="0" smtClean="0"/>
            <a:t>Planning</a:t>
          </a:r>
          <a:endParaRPr lang="en-US" dirty="0"/>
        </a:p>
      </dgm:t>
    </dgm:pt>
    <dgm:pt modelId="{662A3BF0-D59F-4634-BA04-2D6E2F5F179E}" type="parTrans" cxnId="{C57816A0-B6CF-4189-BC97-B4ABCC39A6A9}">
      <dgm:prSet/>
      <dgm:spPr/>
      <dgm:t>
        <a:bodyPr/>
        <a:lstStyle/>
        <a:p>
          <a:endParaRPr lang="en-US"/>
        </a:p>
      </dgm:t>
    </dgm:pt>
    <dgm:pt modelId="{D204FF66-6BEF-4C34-A08A-818411F6D9EB}" type="sibTrans" cxnId="{C57816A0-B6CF-4189-BC97-B4ABCC39A6A9}">
      <dgm:prSet/>
      <dgm:spPr/>
      <dgm:t>
        <a:bodyPr/>
        <a:lstStyle/>
        <a:p>
          <a:endParaRPr lang="en-US"/>
        </a:p>
      </dgm:t>
    </dgm:pt>
    <dgm:pt modelId="{3DD59572-3C97-4E51-9744-BBA4711FFA4E}">
      <dgm:prSet phldrT="[Text]"/>
      <dgm:spPr/>
      <dgm:t>
        <a:bodyPr/>
        <a:lstStyle/>
        <a:p>
          <a:r>
            <a:rPr lang="en-US" dirty="0" smtClean="0"/>
            <a:t>Assessing the Landscape</a:t>
          </a:r>
          <a:endParaRPr lang="en-US" dirty="0"/>
        </a:p>
      </dgm:t>
    </dgm:pt>
    <dgm:pt modelId="{39FC678C-35F9-42DF-9160-6711C0C7EF48}" type="parTrans" cxnId="{A680C19E-9BE0-4117-87C4-F47F301789BD}">
      <dgm:prSet/>
      <dgm:spPr/>
      <dgm:t>
        <a:bodyPr/>
        <a:lstStyle/>
        <a:p>
          <a:endParaRPr lang="en-US"/>
        </a:p>
      </dgm:t>
    </dgm:pt>
    <dgm:pt modelId="{10F09CB8-DC46-41C7-B846-A774C0792612}" type="sibTrans" cxnId="{A680C19E-9BE0-4117-87C4-F47F301789BD}">
      <dgm:prSet/>
      <dgm:spPr/>
      <dgm:t>
        <a:bodyPr/>
        <a:lstStyle/>
        <a:p>
          <a:endParaRPr lang="en-US"/>
        </a:p>
      </dgm:t>
    </dgm:pt>
    <dgm:pt modelId="{A9DF3F7C-4B92-43A5-91FA-E108B9230DB6}">
      <dgm:prSet phldrT="[Text]"/>
      <dgm:spPr/>
      <dgm:t>
        <a:bodyPr/>
        <a:lstStyle/>
        <a:p>
          <a:r>
            <a:rPr lang="en-US" dirty="0" smtClean="0"/>
            <a:t>Creating the Plan</a:t>
          </a:r>
          <a:endParaRPr lang="en-US" dirty="0"/>
        </a:p>
      </dgm:t>
    </dgm:pt>
    <dgm:pt modelId="{673C2514-7D3B-46A6-8F1B-F9334B630B12}" type="parTrans" cxnId="{DD062507-F6D4-4659-BF5E-5D07B60F5396}">
      <dgm:prSet/>
      <dgm:spPr/>
      <dgm:t>
        <a:bodyPr/>
        <a:lstStyle/>
        <a:p>
          <a:endParaRPr lang="en-US"/>
        </a:p>
      </dgm:t>
    </dgm:pt>
    <dgm:pt modelId="{652E4ADD-9EB9-413C-B03A-C5CF42AB7B98}" type="sibTrans" cxnId="{DD062507-F6D4-4659-BF5E-5D07B60F5396}">
      <dgm:prSet/>
      <dgm:spPr/>
      <dgm:t>
        <a:bodyPr/>
        <a:lstStyle/>
        <a:p>
          <a:endParaRPr lang="en-US"/>
        </a:p>
      </dgm:t>
    </dgm:pt>
    <dgm:pt modelId="{AB56AFC9-FAE5-4CD5-8E97-B3CAA58681B4}">
      <dgm:prSet phldrT="[Text]"/>
      <dgm:spPr/>
      <dgm:t>
        <a:bodyPr/>
        <a:lstStyle/>
        <a:p>
          <a:r>
            <a:rPr lang="en-US" dirty="0" smtClean="0"/>
            <a:t>Review and Approval</a:t>
          </a:r>
          <a:endParaRPr lang="en-US" dirty="0"/>
        </a:p>
      </dgm:t>
    </dgm:pt>
    <dgm:pt modelId="{9D9E096F-8C67-4076-A931-9524802C89A7}" type="parTrans" cxnId="{5D4E91AB-A4D1-44A9-BCF7-3ED236ED30BB}">
      <dgm:prSet/>
      <dgm:spPr/>
      <dgm:t>
        <a:bodyPr/>
        <a:lstStyle/>
        <a:p>
          <a:endParaRPr lang="en-US"/>
        </a:p>
      </dgm:t>
    </dgm:pt>
    <dgm:pt modelId="{B575346D-C76E-4886-A40E-06E841747409}" type="sibTrans" cxnId="{5D4E91AB-A4D1-44A9-BCF7-3ED236ED30BB}">
      <dgm:prSet/>
      <dgm:spPr/>
      <dgm:t>
        <a:bodyPr/>
        <a:lstStyle/>
        <a:p>
          <a:endParaRPr lang="en-US"/>
        </a:p>
      </dgm:t>
    </dgm:pt>
    <dgm:pt modelId="{307339B8-57EA-43B3-9635-95F230844201}" type="pres">
      <dgm:prSet presAssocID="{CA78AB3B-001F-4653-B5B5-1972CF04810E}" presName="CompostProcess" presStyleCnt="0">
        <dgm:presLayoutVars>
          <dgm:dir/>
          <dgm:resizeHandles val="exact"/>
        </dgm:presLayoutVars>
      </dgm:prSet>
      <dgm:spPr/>
    </dgm:pt>
    <dgm:pt modelId="{1F08031C-FAC4-4DD7-9E6A-C636B86B8DF2}" type="pres">
      <dgm:prSet presAssocID="{CA78AB3B-001F-4653-B5B5-1972CF04810E}" presName="arrow" presStyleLbl="bgShp" presStyleIdx="0" presStyleCnt="1"/>
      <dgm:spPr/>
    </dgm:pt>
    <dgm:pt modelId="{B1616B0C-27FB-4A4E-ADDC-8402986A7FEA}" type="pres">
      <dgm:prSet presAssocID="{CA78AB3B-001F-4653-B5B5-1972CF04810E}" presName="linearProcess" presStyleCnt="0"/>
      <dgm:spPr/>
    </dgm:pt>
    <dgm:pt modelId="{2CD803F3-F12D-4005-8297-1E5841C455B4}" type="pres">
      <dgm:prSet presAssocID="{A69ADD76-803A-49AB-B2C6-09A91F955381}" presName="textNode" presStyleLbl="node1" presStyleIdx="0" presStyleCnt="4">
        <dgm:presLayoutVars>
          <dgm:bulletEnabled val="1"/>
        </dgm:presLayoutVars>
      </dgm:prSet>
      <dgm:spPr/>
      <dgm:t>
        <a:bodyPr/>
        <a:lstStyle/>
        <a:p>
          <a:endParaRPr lang="en-US"/>
        </a:p>
      </dgm:t>
    </dgm:pt>
    <dgm:pt modelId="{D1B68FAD-C367-4478-9F0B-547305ED651C}" type="pres">
      <dgm:prSet presAssocID="{D204FF66-6BEF-4C34-A08A-818411F6D9EB}" presName="sibTrans" presStyleCnt="0"/>
      <dgm:spPr/>
    </dgm:pt>
    <dgm:pt modelId="{EB0B5920-D75A-4C21-9727-BD6373E23431}" type="pres">
      <dgm:prSet presAssocID="{3DD59572-3C97-4E51-9744-BBA4711FFA4E}" presName="textNode" presStyleLbl="node1" presStyleIdx="1" presStyleCnt="4">
        <dgm:presLayoutVars>
          <dgm:bulletEnabled val="1"/>
        </dgm:presLayoutVars>
      </dgm:prSet>
      <dgm:spPr/>
      <dgm:t>
        <a:bodyPr/>
        <a:lstStyle/>
        <a:p>
          <a:endParaRPr lang="en-US"/>
        </a:p>
      </dgm:t>
    </dgm:pt>
    <dgm:pt modelId="{79D03125-FDE4-48EE-BEFA-3BDD61A61DA2}" type="pres">
      <dgm:prSet presAssocID="{10F09CB8-DC46-41C7-B846-A774C0792612}" presName="sibTrans" presStyleCnt="0"/>
      <dgm:spPr/>
    </dgm:pt>
    <dgm:pt modelId="{312AB4F9-E015-4D4B-8C90-FF902BD7B8BE}" type="pres">
      <dgm:prSet presAssocID="{A9DF3F7C-4B92-43A5-91FA-E108B9230DB6}" presName="textNode" presStyleLbl="node1" presStyleIdx="2" presStyleCnt="4">
        <dgm:presLayoutVars>
          <dgm:bulletEnabled val="1"/>
        </dgm:presLayoutVars>
      </dgm:prSet>
      <dgm:spPr/>
      <dgm:t>
        <a:bodyPr/>
        <a:lstStyle/>
        <a:p>
          <a:endParaRPr lang="en-US"/>
        </a:p>
      </dgm:t>
    </dgm:pt>
    <dgm:pt modelId="{9FB4E070-03D5-4548-A865-4786B24FF053}" type="pres">
      <dgm:prSet presAssocID="{652E4ADD-9EB9-413C-B03A-C5CF42AB7B98}" presName="sibTrans" presStyleCnt="0"/>
      <dgm:spPr/>
    </dgm:pt>
    <dgm:pt modelId="{BE0547B3-CC3D-46AE-997C-514BABF7C863}" type="pres">
      <dgm:prSet presAssocID="{AB56AFC9-FAE5-4CD5-8E97-B3CAA58681B4}" presName="textNode" presStyleLbl="node1" presStyleIdx="3" presStyleCnt="4">
        <dgm:presLayoutVars>
          <dgm:bulletEnabled val="1"/>
        </dgm:presLayoutVars>
      </dgm:prSet>
      <dgm:spPr/>
      <dgm:t>
        <a:bodyPr/>
        <a:lstStyle/>
        <a:p>
          <a:endParaRPr lang="en-US"/>
        </a:p>
      </dgm:t>
    </dgm:pt>
  </dgm:ptLst>
  <dgm:cxnLst>
    <dgm:cxn modelId="{A372485B-B71E-4987-BF86-F7A18381C174}" type="presOf" srcId="{AB56AFC9-FAE5-4CD5-8E97-B3CAA58681B4}" destId="{BE0547B3-CC3D-46AE-997C-514BABF7C863}" srcOrd="0" destOrd="0" presId="urn:microsoft.com/office/officeart/2005/8/layout/hProcess9"/>
    <dgm:cxn modelId="{5D4E91AB-A4D1-44A9-BCF7-3ED236ED30BB}" srcId="{CA78AB3B-001F-4653-B5B5-1972CF04810E}" destId="{AB56AFC9-FAE5-4CD5-8E97-B3CAA58681B4}" srcOrd="3" destOrd="0" parTransId="{9D9E096F-8C67-4076-A931-9524802C89A7}" sibTransId="{B575346D-C76E-4886-A40E-06E841747409}"/>
    <dgm:cxn modelId="{C57816A0-B6CF-4189-BC97-B4ABCC39A6A9}" srcId="{CA78AB3B-001F-4653-B5B5-1972CF04810E}" destId="{A69ADD76-803A-49AB-B2C6-09A91F955381}" srcOrd="0" destOrd="0" parTransId="{662A3BF0-D59F-4634-BA04-2D6E2F5F179E}" sibTransId="{D204FF66-6BEF-4C34-A08A-818411F6D9EB}"/>
    <dgm:cxn modelId="{15DCE9EE-9152-409D-815B-60A3B7F22125}" type="presOf" srcId="{A69ADD76-803A-49AB-B2C6-09A91F955381}" destId="{2CD803F3-F12D-4005-8297-1E5841C455B4}" srcOrd="0" destOrd="0" presId="urn:microsoft.com/office/officeart/2005/8/layout/hProcess9"/>
    <dgm:cxn modelId="{A680C19E-9BE0-4117-87C4-F47F301789BD}" srcId="{CA78AB3B-001F-4653-B5B5-1972CF04810E}" destId="{3DD59572-3C97-4E51-9744-BBA4711FFA4E}" srcOrd="1" destOrd="0" parTransId="{39FC678C-35F9-42DF-9160-6711C0C7EF48}" sibTransId="{10F09CB8-DC46-41C7-B846-A774C0792612}"/>
    <dgm:cxn modelId="{62533097-8E45-4767-B53E-5471379CF203}" type="presOf" srcId="{CA78AB3B-001F-4653-B5B5-1972CF04810E}" destId="{307339B8-57EA-43B3-9635-95F230844201}" srcOrd="0" destOrd="0" presId="urn:microsoft.com/office/officeart/2005/8/layout/hProcess9"/>
    <dgm:cxn modelId="{7BBBBB54-7140-4FDA-A96B-9980352D35B3}" type="presOf" srcId="{A9DF3F7C-4B92-43A5-91FA-E108B9230DB6}" destId="{312AB4F9-E015-4D4B-8C90-FF902BD7B8BE}" srcOrd="0" destOrd="0" presId="urn:microsoft.com/office/officeart/2005/8/layout/hProcess9"/>
    <dgm:cxn modelId="{FBDAE172-28BB-40DF-878D-65E44F5C7FBE}" type="presOf" srcId="{3DD59572-3C97-4E51-9744-BBA4711FFA4E}" destId="{EB0B5920-D75A-4C21-9727-BD6373E23431}" srcOrd="0" destOrd="0" presId="urn:microsoft.com/office/officeart/2005/8/layout/hProcess9"/>
    <dgm:cxn modelId="{DD062507-F6D4-4659-BF5E-5D07B60F5396}" srcId="{CA78AB3B-001F-4653-B5B5-1972CF04810E}" destId="{A9DF3F7C-4B92-43A5-91FA-E108B9230DB6}" srcOrd="2" destOrd="0" parTransId="{673C2514-7D3B-46A6-8F1B-F9334B630B12}" sibTransId="{652E4ADD-9EB9-413C-B03A-C5CF42AB7B98}"/>
    <dgm:cxn modelId="{6F744FEF-94F1-44CF-B3D9-91CF8BC14F16}" type="presParOf" srcId="{307339B8-57EA-43B3-9635-95F230844201}" destId="{1F08031C-FAC4-4DD7-9E6A-C636B86B8DF2}" srcOrd="0" destOrd="0" presId="urn:microsoft.com/office/officeart/2005/8/layout/hProcess9"/>
    <dgm:cxn modelId="{AC6A9E4A-7770-4271-8EF5-DAE6A91FCCF1}" type="presParOf" srcId="{307339B8-57EA-43B3-9635-95F230844201}" destId="{B1616B0C-27FB-4A4E-ADDC-8402986A7FEA}" srcOrd="1" destOrd="0" presId="urn:microsoft.com/office/officeart/2005/8/layout/hProcess9"/>
    <dgm:cxn modelId="{330C2AB9-E852-4BFF-ABBD-6EDA6ACCD738}" type="presParOf" srcId="{B1616B0C-27FB-4A4E-ADDC-8402986A7FEA}" destId="{2CD803F3-F12D-4005-8297-1E5841C455B4}" srcOrd="0" destOrd="0" presId="urn:microsoft.com/office/officeart/2005/8/layout/hProcess9"/>
    <dgm:cxn modelId="{B320D37F-A0EB-408A-AEFD-ADDE8CF58A65}" type="presParOf" srcId="{B1616B0C-27FB-4A4E-ADDC-8402986A7FEA}" destId="{D1B68FAD-C367-4478-9F0B-547305ED651C}" srcOrd="1" destOrd="0" presId="urn:microsoft.com/office/officeart/2005/8/layout/hProcess9"/>
    <dgm:cxn modelId="{B80F7DCF-3682-4F21-895D-35E118359306}" type="presParOf" srcId="{B1616B0C-27FB-4A4E-ADDC-8402986A7FEA}" destId="{EB0B5920-D75A-4C21-9727-BD6373E23431}" srcOrd="2" destOrd="0" presId="urn:microsoft.com/office/officeart/2005/8/layout/hProcess9"/>
    <dgm:cxn modelId="{7767326B-FA1B-4B25-96B8-5DB57831FEBC}" type="presParOf" srcId="{B1616B0C-27FB-4A4E-ADDC-8402986A7FEA}" destId="{79D03125-FDE4-48EE-BEFA-3BDD61A61DA2}" srcOrd="3" destOrd="0" presId="urn:microsoft.com/office/officeart/2005/8/layout/hProcess9"/>
    <dgm:cxn modelId="{349D4CC9-5CD8-49AC-BD72-A06B9CA75E46}" type="presParOf" srcId="{B1616B0C-27FB-4A4E-ADDC-8402986A7FEA}" destId="{312AB4F9-E015-4D4B-8C90-FF902BD7B8BE}" srcOrd="4" destOrd="0" presId="urn:microsoft.com/office/officeart/2005/8/layout/hProcess9"/>
    <dgm:cxn modelId="{92870EA2-46DF-48D4-A39B-14E75B8BF32E}" type="presParOf" srcId="{B1616B0C-27FB-4A4E-ADDC-8402986A7FEA}" destId="{9FB4E070-03D5-4548-A865-4786B24FF053}" srcOrd="5" destOrd="0" presId="urn:microsoft.com/office/officeart/2005/8/layout/hProcess9"/>
    <dgm:cxn modelId="{4573CCE9-8974-4F07-B020-3EE2F8DA3850}" type="presParOf" srcId="{B1616B0C-27FB-4A4E-ADDC-8402986A7FEA}" destId="{BE0547B3-CC3D-46AE-997C-514BABF7C86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8031C-FAC4-4DD7-9E6A-C636B86B8DF2}">
      <dsp:nvSpPr>
        <dsp:cNvPr id="0" name=""/>
        <dsp:cNvSpPr/>
      </dsp:nvSpPr>
      <dsp:spPr>
        <a:xfrm>
          <a:off x="567170" y="0"/>
          <a:ext cx="6427932" cy="226521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D803F3-F12D-4005-8297-1E5841C455B4}">
      <dsp:nvSpPr>
        <dsp:cNvPr id="0" name=""/>
        <dsp:cNvSpPr/>
      </dsp:nvSpPr>
      <dsp:spPr>
        <a:xfrm>
          <a:off x="351" y="679565"/>
          <a:ext cx="1805649" cy="9060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Planning</a:t>
          </a:r>
          <a:endParaRPr lang="en-US" sz="1900" kern="1200" dirty="0"/>
        </a:p>
      </dsp:txBody>
      <dsp:txXfrm>
        <a:off x="44583" y="723797"/>
        <a:ext cx="1717185" cy="817623"/>
      </dsp:txXfrm>
    </dsp:sp>
    <dsp:sp modelId="{EB0B5920-D75A-4C21-9727-BD6373E23431}">
      <dsp:nvSpPr>
        <dsp:cNvPr id="0" name=""/>
        <dsp:cNvSpPr/>
      </dsp:nvSpPr>
      <dsp:spPr>
        <a:xfrm>
          <a:off x="1918991" y="679565"/>
          <a:ext cx="1805649" cy="9060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Assessing the Landscape</a:t>
          </a:r>
          <a:endParaRPr lang="en-US" sz="1900" kern="1200" dirty="0"/>
        </a:p>
      </dsp:txBody>
      <dsp:txXfrm>
        <a:off x="1963223" y="723797"/>
        <a:ext cx="1717185" cy="817623"/>
      </dsp:txXfrm>
    </dsp:sp>
    <dsp:sp modelId="{312AB4F9-E015-4D4B-8C90-FF902BD7B8BE}">
      <dsp:nvSpPr>
        <dsp:cNvPr id="0" name=""/>
        <dsp:cNvSpPr/>
      </dsp:nvSpPr>
      <dsp:spPr>
        <a:xfrm>
          <a:off x="3837631" y="679565"/>
          <a:ext cx="1805649" cy="9060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Creating the Plan</a:t>
          </a:r>
          <a:endParaRPr lang="en-US" sz="1900" kern="1200" dirty="0"/>
        </a:p>
      </dsp:txBody>
      <dsp:txXfrm>
        <a:off x="3881863" y="723797"/>
        <a:ext cx="1717185" cy="817623"/>
      </dsp:txXfrm>
    </dsp:sp>
    <dsp:sp modelId="{BE0547B3-CC3D-46AE-997C-514BABF7C863}">
      <dsp:nvSpPr>
        <dsp:cNvPr id="0" name=""/>
        <dsp:cNvSpPr/>
      </dsp:nvSpPr>
      <dsp:spPr>
        <a:xfrm>
          <a:off x="5756272" y="679565"/>
          <a:ext cx="1805649" cy="90608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Review and Approval</a:t>
          </a:r>
          <a:endParaRPr lang="en-US" sz="1900" kern="1200" dirty="0"/>
        </a:p>
      </dsp:txBody>
      <dsp:txXfrm>
        <a:off x="5800504" y="723797"/>
        <a:ext cx="1717185" cy="81762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51CA64-2B15-45C0-AF54-B09EADD79AF7}" type="datetimeFigureOut">
              <a:rPr lang="en-US" smtClean="0"/>
              <a:t>10/8/2017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2A7A6C-F1D8-4572-A351-51E783C9917A}" type="slidenum">
              <a:rPr lang="en-US" smtClean="0"/>
              <a:t>‹#›</a:t>
            </a:fld>
            <a:endParaRPr lang="en-US" dirty="0"/>
          </a:p>
        </p:txBody>
      </p:sp>
    </p:spTree>
    <p:extLst>
      <p:ext uri="{BB962C8B-B14F-4D97-AF65-F5344CB8AC3E}">
        <p14:creationId xmlns:p14="http://schemas.microsoft.com/office/powerpoint/2010/main" val="842297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108626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93351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375650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80195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4345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1413136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151488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419897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46447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375300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807286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127728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59516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297912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129783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152338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2828-8FBD-43ED-B85F-CCF885C91F0B}" type="datetimeFigureOut">
              <a:rPr lang="en-US" smtClean="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7F5CE-1409-4C02-8C4D-8E8BB5C08EE7}" type="slidenum">
              <a:rPr lang="en-US" smtClean="0"/>
              <a:t>‹#›</a:t>
            </a:fld>
            <a:endParaRPr lang="en-US" dirty="0"/>
          </a:p>
        </p:txBody>
      </p:sp>
    </p:spTree>
    <p:extLst>
      <p:ext uri="{BB962C8B-B14F-4D97-AF65-F5344CB8AC3E}">
        <p14:creationId xmlns:p14="http://schemas.microsoft.com/office/powerpoint/2010/main" val="47790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1B2828-8FBD-43ED-B85F-CCF885C91F0B}" type="datetimeFigureOut">
              <a:rPr lang="en-US" smtClean="0"/>
              <a:t>10/8/2017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577F5CE-1409-4C02-8C4D-8E8BB5C08EE7}" type="slidenum">
              <a:rPr lang="en-US" smtClean="0"/>
              <a:t>‹#›</a:t>
            </a:fld>
            <a:endParaRPr lang="en-US" dirty="0"/>
          </a:p>
        </p:txBody>
      </p:sp>
    </p:spTree>
    <p:extLst>
      <p:ext uri="{BB962C8B-B14F-4D97-AF65-F5344CB8AC3E}">
        <p14:creationId xmlns:p14="http://schemas.microsoft.com/office/powerpoint/2010/main" val="37684873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Master Plan  </a:t>
            </a:r>
            <a:endParaRPr lang="en-US" dirty="0"/>
          </a:p>
        </p:txBody>
      </p:sp>
      <p:sp>
        <p:nvSpPr>
          <p:cNvPr id="3" name="Subtitle 2"/>
          <p:cNvSpPr>
            <a:spLocks noGrp="1"/>
          </p:cNvSpPr>
          <p:nvPr>
            <p:ph type="subTitle" idx="1"/>
          </p:nvPr>
        </p:nvSpPr>
        <p:spPr/>
        <p:txBody>
          <a:bodyPr>
            <a:normAutofit/>
          </a:bodyPr>
          <a:lstStyle/>
          <a:p>
            <a:r>
              <a:rPr lang="en-US" sz="4800" dirty="0" smtClean="0"/>
              <a:t>Yuba College</a:t>
            </a:r>
            <a:endParaRPr lang="en-US" sz="4800" dirty="0"/>
          </a:p>
        </p:txBody>
      </p:sp>
    </p:spTree>
    <p:extLst>
      <p:ext uri="{BB962C8B-B14F-4D97-AF65-F5344CB8AC3E}">
        <p14:creationId xmlns:p14="http://schemas.microsoft.com/office/powerpoint/2010/main" val="274656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Master Plan 2017-2020</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a:t>The Educational Master Plan (EMP)</a:t>
            </a:r>
            <a:r>
              <a:rPr lang="en-US" i="1" dirty="0"/>
              <a:t> creates a road map for where we as a college want to be, devises strategies to help us reach these goals, and defines how we will measure our success along the way</a:t>
            </a:r>
            <a:r>
              <a:rPr lang="en-US" i="1" dirty="0" smtClean="0"/>
              <a:t>.</a:t>
            </a:r>
          </a:p>
          <a:p>
            <a:endParaRPr lang="en-US" i="1" dirty="0" smtClean="0"/>
          </a:p>
          <a:p>
            <a:r>
              <a:rPr lang="en-US" i="1" dirty="0" smtClean="0"/>
              <a:t> </a:t>
            </a:r>
            <a:r>
              <a:rPr lang="en-US" i="1" dirty="0"/>
              <a:t>An EMP helps us to make decisions and it is the document that links budget and planning. </a:t>
            </a:r>
            <a:endParaRPr lang="en-US" i="1" dirty="0" smtClean="0"/>
          </a:p>
          <a:p>
            <a:endParaRPr lang="en-US" i="1" dirty="0"/>
          </a:p>
          <a:p>
            <a:r>
              <a:rPr lang="en-US" i="1" dirty="0" smtClean="0"/>
              <a:t>Writing </a:t>
            </a:r>
            <a:r>
              <a:rPr lang="en-US" i="1" dirty="0"/>
              <a:t>an EMP requires a synthesis of our </a:t>
            </a:r>
            <a:r>
              <a:rPr lang="en-US" i="1" dirty="0" smtClean="0"/>
              <a:t>vision and mission; and </a:t>
            </a:r>
            <a:r>
              <a:rPr lang="en-US" i="1" dirty="0"/>
              <a:t>typically incorporates data about enrollment, community demographics, labor market projections, and student needs.</a:t>
            </a:r>
            <a:endParaRPr lang="en-US" dirty="0"/>
          </a:p>
          <a:p>
            <a:pPr marL="0" indent="0">
              <a:buNone/>
            </a:pPr>
            <a:r>
              <a:rPr lang="en-US" dirty="0"/>
              <a:t> </a:t>
            </a:r>
          </a:p>
          <a:p>
            <a:r>
              <a:rPr lang="en-US" dirty="0" smtClean="0"/>
              <a:t>The District has established a 3 year planning timeframe.</a:t>
            </a:r>
            <a:endParaRPr lang="en-US" dirty="0"/>
          </a:p>
        </p:txBody>
      </p:sp>
    </p:spTree>
    <p:extLst>
      <p:ext uri="{BB962C8B-B14F-4D97-AF65-F5344CB8AC3E}">
        <p14:creationId xmlns:p14="http://schemas.microsoft.com/office/powerpoint/2010/main" val="606233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Development Process</a:t>
            </a:r>
            <a:endParaRPr lang="en-US" dirty="0"/>
          </a:p>
        </p:txBody>
      </p:sp>
      <p:sp>
        <p:nvSpPr>
          <p:cNvPr id="3" name="Content Placeholder 2"/>
          <p:cNvSpPr>
            <a:spLocks noGrp="1"/>
          </p:cNvSpPr>
          <p:nvPr>
            <p:ph idx="1"/>
          </p:nvPr>
        </p:nvSpPr>
        <p:spPr/>
        <p:txBody>
          <a:bodyPr/>
          <a:lstStyle/>
          <a:p>
            <a:r>
              <a:rPr lang="en-US" i="1" dirty="0"/>
              <a:t>An inclusive process, that will include input from the entire campus community and the community at large, will be used to develop the mission statement, vision statement, and EMP.  The process will be managed by the College Council.</a:t>
            </a:r>
            <a:endParaRPr lang="en-US" dirty="0"/>
          </a:p>
          <a:p>
            <a:pPr marL="0" indent="0">
              <a:buNone/>
            </a:pPr>
            <a:endParaRPr lang="en-US" dirty="0" smtClean="0"/>
          </a:p>
          <a:p>
            <a:pPr marL="0" indent="0">
              <a:buNone/>
            </a:pPr>
            <a:r>
              <a:rPr lang="en-US" dirty="0" smtClean="0"/>
              <a:t>PLANNING FRAMEWORK </a:t>
            </a:r>
          </a:p>
        </p:txBody>
      </p:sp>
      <p:graphicFrame>
        <p:nvGraphicFramePr>
          <p:cNvPr id="5" name="Diagram 4"/>
          <p:cNvGraphicFramePr/>
          <p:nvPr>
            <p:extLst>
              <p:ext uri="{D42A27DB-BD31-4B8C-83A1-F6EECF244321}">
                <p14:modId xmlns:p14="http://schemas.microsoft.com/office/powerpoint/2010/main" val="1040588351"/>
              </p:ext>
            </p:extLst>
          </p:nvPr>
        </p:nvGraphicFramePr>
        <p:xfrm>
          <a:off x="2032000" y="4294909"/>
          <a:ext cx="7562273" cy="2265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675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839" y="390373"/>
            <a:ext cx="9404723" cy="1400530"/>
          </a:xfrm>
        </p:spPr>
        <p:txBody>
          <a:bodyPr/>
          <a:lstStyle/>
          <a:p>
            <a:r>
              <a:rPr lang="en-US" dirty="0" smtClean="0"/>
              <a:t>Draft Plan Contents</a:t>
            </a:r>
            <a:endParaRPr lang="en-US" dirty="0"/>
          </a:p>
        </p:txBody>
      </p:sp>
      <p:sp>
        <p:nvSpPr>
          <p:cNvPr id="3" name="Content Placeholder 2"/>
          <p:cNvSpPr>
            <a:spLocks noGrp="1"/>
          </p:cNvSpPr>
          <p:nvPr>
            <p:ph idx="1"/>
          </p:nvPr>
        </p:nvSpPr>
        <p:spPr/>
        <p:txBody>
          <a:bodyPr>
            <a:normAutofit/>
          </a:bodyPr>
          <a:lstStyle/>
          <a:p>
            <a:pPr lvl="0"/>
            <a:r>
              <a:rPr lang="en-US" b="1" dirty="0" smtClean="0"/>
              <a:t>I. EXECUTIVE </a:t>
            </a:r>
            <a:r>
              <a:rPr lang="en-US" b="1" dirty="0"/>
              <a:t>SUMMARY </a:t>
            </a:r>
            <a:endParaRPr lang="en-US" dirty="0"/>
          </a:p>
          <a:p>
            <a:pPr marL="0" indent="0">
              <a:buNone/>
            </a:pPr>
            <a:r>
              <a:rPr lang="en-US" b="1" dirty="0"/>
              <a:t> </a:t>
            </a:r>
            <a:endParaRPr lang="en-US" dirty="0"/>
          </a:p>
          <a:p>
            <a:pPr lvl="0"/>
            <a:r>
              <a:rPr lang="en-US" b="1" dirty="0" smtClean="0"/>
              <a:t>II. PURPOSE </a:t>
            </a:r>
            <a:r>
              <a:rPr lang="en-US" b="1" dirty="0"/>
              <a:t>OF AN EDUCATIONAL MASTER PLAN </a:t>
            </a:r>
            <a:endParaRPr lang="en-US" dirty="0"/>
          </a:p>
          <a:p>
            <a:pPr marL="0" indent="0">
              <a:buNone/>
            </a:pPr>
            <a:r>
              <a:rPr lang="en-US" b="1" dirty="0"/>
              <a:t> </a:t>
            </a:r>
            <a:endParaRPr lang="en-US" dirty="0"/>
          </a:p>
          <a:p>
            <a:pPr lvl="0"/>
            <a:r>
              <a:rPr lang="en-US" b="1" dirty="0" smtClean="0"/>
              <a:t>III. 3-YEAR </a:t>
            </a:r>
            <a:r>
              <a:rPr lang="en-US" b="1" dirty="0"/>
              <a:t>PLANNING CYCLE </a:t>
            </a:r>
            <a:endParaRPr lang="en-US" dirty="0"/>
          </a:p>
          <a:p>
            <a:pPr marL="0" indent="0">
              <a:buNone/>
            </a:pPr>
            <a:r>
              <a:rPr lang="en-US" b="1" dirty="0"/>
              <a:t> </a:t>
            </a:r>
            <a:endParaRPr lang="en-US" dirty="0"/>
          </a:p>
          <a:p>
            <a:pPr lvl="0"/>
            <a:r>
              <a:rPr lang="en-US" b="1" dirty="0" smtClean="0"/>
              <a:t>IV.  </a:t>
            </a:r>
            <a:r>
              <a:rPr lang="en-US" b="1" dirty="0"/>
              <a:t>EXTERNAL SCAN and EMERGING REGIONAL </a:t>
            </a:r>
            <a:r>
              <a:rPr lang="en-US" b="1" dirty="0" smtClean="0"/>
              <a:t>TRENDS</a:t>
            </a:r>
            <a:endParaRPr lang="en-US" dirty="0"/>
          </a:p>
        </p:txBody>
      </p:sp>
    </p:spTree>
    <p:extLst>
      <p:ext uri="{BB962C8B-B14F-4D97-AF65-F5344CB8AC3E}">
        <p14:creationId xmlns:p14="http://schemas.microsoft.com/office/powerpoint/2010/main" val="73789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Plan Contents Continued….</a:t>
            </a:r>
            <a:endParaRPr lang="en-US" dirty="0"/>
          </a:p>
        </p:txBody>
      </p:sp>
      <p:sp>
        <p:nvSpPr>
          <p:cNvPr id="3" name="Content Placeholder 2"/>
          <p:cNvSpPr>
            <a:spLocks noGrp="1"/>
          </p:cNvSpPr>
          <p:nvPr>
            <p:ph idx="1"/>
          </p:nvPr>
        </p:nvSpPr>
        <p:spPr>
          <a:xfrm>
            <a:off x="1104293" y="1692700"/>
            <a:ext cx="8946541" cy="5102955"/>
          </a:xfrm>
        </p:spPr>
        <p:txBody>
          <a:bodyPr>
            <a:normAutofit/>
          </a:bodyPr>
          <a:lstStyle/>
          <a:p>
            <a:r>
              <a:rPr lang="en-US" b="1" dirty="0" smtClean="0"/>
              <a:t>V. </a:t>
            </a:r>
            <a:r>
              <a:rPr lang="en-US" b="1" dirty="0"/>
              <a:t>INTERNAL SCAN and EMERGING EDUCATIONAL </a:t>
            </a:r>
            <a:r>
              <a:rPr lang="en-US" b="1" dirty="0" smtClean="0"/>
              <a:t>TRENDS</a:t>
            </a:r>
          </a:p>
          <a:p>
            <a:pPr marL="0" indent="0">
              <a:buNone/>
            </a:pPr>
            <a:endParaRPr lang="en-US" b="1" dirty="0" smtClean="0"/>
          </a:p>
          <a:p>
            <a:endParaRPr lang="en-US" b="1" dirty="0"/>
          </a:p>
          <a:p>
            <a:r>
              <a:rPr lang="en-US" b="1" dirty="0" smtClean="0"/>
              <a:t>VI. YUBA </a:t>
            </a:r>
            <a:r>
              <a:rPr lang="en-US" b="1" dirty="0"/>
              <a:t>COLLEGE MISSION </a:t>
            </a:r>
            <a:r>
              <a:rPr lang="en-US" b="1" dirty="0" smtClean="0"/>
              <a:t>STATEMENT </a:t>
            </a:r>
          </a:p>
          <a:p>
            <a:pPr lvl="1"/>
            <a:r>
              <a:rPr lang="en-US" dirty="0" smtClean="0"/>
              <a:t>The Society for College and University Planning states that the </a:t>
            </a:r>
            <a:r>
              <a:rPr lang="en-US" b="1" i="1" dirty="0" smtClean="0"/>
              <a:t>purpose of a mission statement </a:t>
            </a:r>
            <a:r>
              <a:rPr lang="en-US" i="1" dirty="0" smtClean="0"/>
              <a:t>is to articulate in clear, concise language why an organization exists and what its operations are intended to achieve. </a:t>
            </a:r>
          </a:p>
          <a:p>
            <a:pPr marL="0" indent="0">
              <a:buNone/>
            </a:pPr>
            <a:endParaRPr lang="en-US" dirty="0" smtClean="0"/>
          </a:p>
          <a:p>
            <a:pPr marL="457200" lvl="1" indent="0">
              <a:buNone/>
            </a:pPr>
            <a:endParaRPr lang="en-US" dirty="0"/>
          </a:p>
          <a:p>
            <a:pPr marL="0" indent="0">
              <a:buNone/>
            </a:pPr>
            <a:r>
              <a:rPr lang="en-US" i="1" dirty="0"/>
              <a:t> </a:t>
            </a:r>
            <a:endParaRPr lang="en-US" dirty="0"/>
          </a:p>
          <a:p>
            <a:pPr lvl="1"/>
            <a:endParaRPr lang="en-US"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dirty="0"/>
          </a:p>
        </p:txBody>
      </p:sp>
    </p:spTree>
    <p:extLst>
      <p:ext uri="{BB962C8B-B14F-4D97-AF65-F5344CB8AC3E}">
        <p14:creationId xmlns:p14="http://schemas.microsoft.com/office/powerpoint/2010/main" val="4256158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Plan Contents Continued….</a:t>
            </a:r>
          </a:p>
        </p:txBody>
      </p:sp>
      <p:sp>
        <p:nvSpPr>
          <p:cNvPr id="3" name="Content Placeholder 2"/>
          <p:cNvSpPr>
            <a:spLocks noGrp="1"/>
          </p:cNvSpPr>
          <p:nvPr>
            <p:ph idx="1"/>
          </p:nvPr>
        </p:nvSpPr>
        <p:spPr/>
        <p:txBody>
          <a:bodyPr>
            <a:normAutofit fontScale="92500" lnSpcReduction="10000"/>
          </a:bodyPr>
          <a:lstStyle/>
          <a:p>
            <a:pPr lvl="0"/>
            <a:r>
              <a:rPr lang="en-US" b="1" dirty="0" smtClean="0"/>
              <a:t>VII. YUBA </a:t>
            </a:r>
            <a:r>
              <a:rPr lang="en-US" b="1" dirty="0"/>
              <a:t>COLLEGE </a:t>
            </a:r>
            <a:r>
              <a:rPr lang="en-US" b="1" dirty="0" smtClean="0"/>
              <a:t>STRATEGIC DIRECTIONS </a:t>
            </a:r>
          </a:p>
          <a:p>
            <a:pPr lvl="1"/>
            <a:r>
              <a:rPr lang="en-US" i="1" dirty="0" smtClean="0"/>
              <a:t>Strategic </a:t>
            </a:r>
            <a:r>
              <a:rPr lang="en-US" i="1" dirty="0"/>
              <a:t>Directions serve as an overall guide for our College and focus our Actions. </a:t>
            </a:r>
            <a:r>
              <a:rPr lang="en-US" i="1" dirty="0" smtClean="0"/>
              <a:t>They are guided by the </a:t>
            </a:r>
            <a:r>
              <a:rPr lang="en-US" i="1" dirty="0"/>
              <a:t>College Mission </a:t>
            </a:r>
            <a:r>
              <a:rPr lang="en-US" i="1" dirty="0" smtClean="0"/>
              <a:t>and Vision Statements while </a:t>
            </a:r>
            <a:r>
              <a:rPr lang="en-US" i="1" dirty="0"/>
              <a:t>addressing the challenges identified through scan activities.  </a:t>
            </a:r>
            <a:endParaRPr lang="en-US" i="1" dirty="0" smtClean="0"/>
          </a:p>
          <a:p>
            <a:pPr marL="457200" lvl="1" indent="0">
              <a:buNone/>
            </a:pPr>
            <a:endParaRPr lang="en-US" dirty="0"/>
          </a:p>
          <a:p>
            <a:pPr marL="457200" lvl="1" indent="0">
              <a:buNone/>
            </a:pPr>
            <a:r>
              <a:rPr lang="en-US" b="1" dirty="0" smtClean="0"/>
              <a:t>Ex</a:t>
            </a:r>
            <a:r>
              <a:rPr lang="en-US" b="1" u="sng" dirty="0" smtClean="0"/>
              <a:t>amples from San Diego Mesa College:  </a:t>
            </a:r>
          </a:p>
          <a:p>
            <a:r>
              <a:rPr lang="en-US" b="1" i="1" dirty="0"/>
              <a:t>Strategic Direction 1: </a:t>
            </a:r>
            <a:r>
              <a:rPr lang="en-US" b="1" dirty="0"/>
              <a:t>Deliver, advance, and support an inclusive teaching and learning environment that enables all students </a:t>
            </a:r>
            <a:r>
              <a:rPr lang="en-US" b="1" dirty="0" smtClean="0"/>
              <a:t>to achieve </a:t>
            </a:r>
            <a:r>
              <a:rPr lang="en-US" b="1" dirty="0"/>
              <a:t>their educational goals</a:t>
            </a:r>
            <a:r>
              <a:rPr lang="en-US" b="1" dirty="0" smtClean="0"/>
              <a:t>.</a:t>
            </a:r>
          </a:p>
          <a:p>
            <a:pPr marL="0" indent="0">
              <a:buNone/>
            </a:pPr>
            <a:endParaRPr lang="en-US" b="1" dirty="0"/>
          </a:p>
          <a:p>
            <a:r>
              <a:rPr lang="en-US" b="1" i="1" dirty="0" smtClean="0"/>
              <a:t>Strategic </a:t>
            </a:r>
            <a:r>
              <a:rPr lang="en-US" b="1" i="1" dirty="0"/>
              <a:t>Direction 2: </a:t>
            </a:r>
            <a:r>
              <a:rPr lang="en-US" b="1" dirty="0"/>
              <a:t>Build and sustain a sense of community that extends across campus and constituencies, </a:t>
            </a:r>
            <a:r>
              <a:rPr lang="en-US" b="1" dirty="0" smtClean="0"/>
              <a:t>nurturing collaboration</a:t>
            </a:r>
            <a:r>
              <a:rPr lang="en-US" b="1" dirty="0"/>
              <a:t>, learning, growth, and diversity.</a:t>
            </a:r>
            <a:endParaRPr lang="en-US" b="1" dirty="0" smtClean="0"/>
          </a:p>
          <a:p>
            <a:pPr marL="457200" lvl="1" indent="0">
              <a:buNone/>
            </a:pPr>
            <a:endParaRPr lang="en-US" dirty="0"/>
          </a:p>
          <a:p>
            <a:endParaRPr lang="en-US" dirty="0"/>
          </a:p>
        </p:txBody>
      </p:sp>
    </p:spTree>
    <p:extLst>
      <p:ext uri="{BB962C8B-B14F-4D97-AF65-F5344CB8AC3E}">
        <p14:creationId xmlns:p14="http://schemas.microsoft.com/office/powerpoint/2010/main" val="4214066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Plan Contents Continued….</a:t>
            </a:r>
          </a:p>
        </p:txBody>
      </p:sp>
      <p:sp>
        <p:nvSpPr>
          <p:cNvPr id="3" name="Content Placeholder 2"/>
          <p:cNvSpPr>
            <a:spLocks noGrp="1"/>
          </p:cNvSpPr>
          <p:nvPr>
            <p:ph idx="1"/>
          </p:nvPr>
        </p:nvSpPr>
        <p:spPr/>
        <p:txBody>
          <a:bodyPr>
            <a:normAutofit/>
          </a:bodyPr>
          <a:lstStyle/>
          <a:p>
            <a:r>
              <a:rPr lang="en-US" b="1" dirty="0" smtClean="0"/>
              <a:t>VIII. STRATEGIC GOALS</a:t>
            </a:r>
          </a:p>
          <a:p>
            <a:pPr lvl="1"/>
            <a:r>
              <a:rPr lang="en-US" b="1" dirty="0" smtClean="0"/>
              <a:t>Goals are specific and identify how we will know if we reached the goal.</a:t>
            </a:r>
          </a:p>
          <a:p>
            <a:pPr lvl="1"/>
            <a:r>
              <a:rPr lang="en-US" dirty="0" smtClean="0"/>
              <a:t>For example,  </a:t>
            </a:r>
            <a:r>
              <a:rPr lang="en-US" dirty="0"/>
              <a:t>Equity Plan Goals, Institutional Effectiveness Goals, Scorecard </a:t>
            </a:r>
            <a:r>
              <a:rPr lang="en-US" dirty="0" smtClean="0"/>
              <a:t>Goals…..</a:t>
            </a:r>
            <a:endParaRPr lang="en-US" dirty="0"/>
          </a:p>
          <a:p>
            <a:pPr marL="457200" lvl="1" indent="0">
              <a:buNone/>
            </a:pPr>
            <a:endParaRPr lang="en-US" b="1" dirty="0" smtClean="0"/>
          </a:p>
          <a:p>
            <a:r>
              <a:rPr lang="en-US" b="1" dirty="0" smtClean="0"/>
              <a:t>IX. ACTIONS</a:t>
            </a:r>
          </a:p>
          <a:p>
            <a:pPr lvl="1"/>
            <a:r>
              <a:rPr lang="en-US" b="1" dirty="0" smtClean="0"/>
              <a:t>The implementation plan.  Defines what will be done, how it will be measured, who is responsible and the time frame. </a:t>
            </a:r>
          </a:p>
          <a:p>
            <a:pPr lvl="1"/>
            <a:endParaRPr lang="en-US" b="1" dirty="0"/>
          </a:p>
          <a:p>
            <a:pPr lvl="1"/>
            <a:endParaRPr lang="en-US" b="1" dirty="0" smtClean="0"/>
          </a:p>
          <a:p>
            <a:pPr lvl="1"/>
            <a:r>
              <a:rPr lang="en-US" b="1" dirty="0"/>
              <a:t>https://yc-emp.yccd.edu/</a:t>
            </a:r>
            <a:endParaRPr lang="en-US" b="1" dirty="0" smtClean="0"/>
          </a:p>
          <a:p>
            <a:pPr lvl="1"/>
            <a:endParaRPr lang="en-US" b="1" dirty="0" smtClean="0"/>
          </a:p>
          <a:p>
            <a:pPr marL="457200" lvl="1" indent="0">
              <a:buNone/>
            </a:pPr>
            <a:endParaRPr lang="en-US" dirty="0" smtClean="0"/>
          </a:p>
        </p:txBody>
      </p:sp>
    </p:spTree>
    <p:extLst>
      <p:ext uri="{BB962C8B-B14F-4D97-AF65-F5344CB8AC3E}">
        <p14:creationId xmlns:p14="http://schemas.microsoft.com/office/powerpoint/2010/main" val="15075845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114</TotalTime>
  <Words>396</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vt:lpstr>
      <vt:lpstr>Educational Master Plan  </vt:lpstr>
      <vt:lpstr>Educational Master Plan 2017-2020</vt:lpstr>
      <vt:lpstr>EMP Development Process</vt:lpstr>
      <vt:lpstr>Draft Plan Contents</vt:lpstr>
      <vt:lpstr>Draft Plan Contents Continued….</vt:lpstr>
      <vt:lpstr>Draft Plan Contents Continued….</vt:lpstr>
      <vt:lpstr>Draft Plan Contents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Master Plan</dc:title>
  <dc:creator>Dr. Sonja Lolland</dc:creator>
  <cp:lastModifiedBy>Zulema Zermeno</cp:lastModifiedBy>
  <cp:revision>18</cp:revision>
  <cp:lastPrinted>2016-10-26T15:54:04Z</cp:lastPrinted>
  <dcterms:created xsi:type="dcterms:W3CDTF">2016-08-21T15:45:17Z</dcterms:created>
  <dcterms:modified xsi:type="dcterms:W3CDTF">2017-10-08T16:16:36Z</dcterms:modified>
</cp:coreProperties>
</file>