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1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0" r:id="rId3"/>
    <p:sldId id="261" r:id="rId4"/>
    <p:sldId id="262" r:id="rId5"/>
    <p:sldId id="264" r:id="rId6"/>
    <p:sldId id="280" r:id="rId7"/>
    <p:sldId id="276" r:id="rId8"/>
    <p:sldId id="277" r:id="rId9"/>
    <p:sldId id="278" r:id="rId10"/>
    <p:sldId id="281" r:id="rId11"/>
    <p:sldId id="271" r:id="rId12"/>
    <p:sldId id="259" r:id="rId13"/>
    <p:sldId id="263" r:id="rId14"/>
    <p:sldId id="258" r:id="rId15"/>
    <p:sldId id="257" r:id="rId16"/>
    <p:sldId id="273" r:id="rId17"/>
    <p:sldId id="267" r:id="rId18"/>
    <p:sldId id="268" r:id="rId19"/>
    <p:sldId id="269" r:id="rId20"/>
    <p:sldId id="279" r:id="rId21"/>
    <p:sldId id="266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03"/>
    <p:restoredTop sz="94624"/>
  </p:normalViewPr>
  <p:slideViewPr>
    <p:cSldViewPr snapToGrid="0" snapToObjects="1">
      <p:cViewPr varScale="1">
        <p:scale>
          <a:sx n="109" d="100"/>
          <a:sy n="109" d="100"/>
        </p:scale>
        <p:origin x="172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FAE97-7C2B-2844-955E-CA42E914DAD4}" type="datetimeFigureOut">
              <a:rPr lang="en-US" smtClean="0"/>
              <a:t>10/11/2017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EA0B1-829C-A14E-B9A1-D0F7EE5A62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9382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59336-C980-5E48-8F46-0D630CF8755E}" type="datetimeFigureOut">
              <a:rPr lang="en-US" smtClean="0"/>
              <a:t>10/11/2017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01254-6D6C-3C49-81E8-6750C58612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3671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26F4-1B92-DF40-A9A8-D15E51B2E81C}" type="datetime1">
              <a:rPr lang="en-US" smtClean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23D5-9F4F-7248-89B6-C1AE1CE806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AD16-1F60-8E45-BA9A-CEBBADBCBE37}" type="datetime1">
              <a:rPr lang="en-US" smtClean="0"/>
              <a:t>10/11/2017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23D5-9F4F-7248-89B6-C1AE1CE806FC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F49D291-28D8-8A48-893F-4A2AB9CBD34D}" type="datetime1">
              <a:rPr lang="en-US" smtClean="0"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23D5-9F4F-7248-89B6-C1AE1CE806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388FF64-5A22-264B-AB3E-2E38CA57CD82}" type="datetime1">
              <a:rPr lang="en-US" smtClean="0"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23D5-9F4F-7248-89B6-C1AE1CE806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81B783F-35AD-FB49-99F1-A2347611E2E1}" type="datetime1">
              <a:rPr lang="en-US" smtClean="0"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23D5-9F4F-7248-89B6-C1AE1CE806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E394D-03D3-344F-AF18-3B381225A1B2}" type="datetime1">
              <a:rPr lang="en-US" smtClean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23D5-9F4F-7248-89B6-C1AE1CE806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863B4-5F0C-FA46-917C-C6521F6C9CAD}" type="datetime1">
              <a:rPr lang="en-US" smtClean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23D5-9F4F-7248-89B6-C1AE1CE806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8C8FE-59EF-A64A-9FA0-72EDDDD64E5F}" type="datetime1">
              <a:rPr lang="en-US" smtClean="0"/>
              <a:t>10/11/2017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23D5-9F4F-7248-89B6-C1AE1CE806FC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FB830-CD2A-DE4E-A3DA-E6041FADF7B2}" type="datetime1">
              <a:rPr lang="en-US" smtClean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23D5-9F4F-7248-89B6-C1AE1CE806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4464373-E82D-5643-8CA1-C7C0AD25CF68}" type="datetime1">
              <a:rPr lang="en-US" smtClean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A423D5-9F4F-7248-89B6-C1AE1CE806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F6BE4-C153-F648-9B5B-610A6AD37F9D}" type="datetime1">
              <a:rPr lang="en-US" smtClean="0"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23D5-9F4F-7248-89B6-C1AE1CE806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018B-2468-3F49-8E9A-84AD240BF9E7}" type="datetime1">
              <a:rPr lang="en-US" smtClean="0"/>
              <a:t>10/11/2017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23D5-9F4F-7248-89B6-C1AE1CE806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56AB-7DED-9841-AB62-E859CC24F919}" type="datetime1">
              <a:rPr lang="en-US" smtClean="0"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23D5-9F4F-7248-89B6-C1AE1CE806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535F-A17B-4043-B90B-7048AE55C720}" type="datetime1">
              <a:rPr lang="en-US" smtClean="0"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23D5-9F4F-7248-89B6-C1AE1CE806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E91C4-E29F-1D40-BFE6-17D3A30D2135}" type="datetime1">
              <a:rPr lang="en-US" smtClean="0"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23D5-9F4F-7248-89B6-C1AE1CE806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E4B1C-3254-204B-A9F9-68C23145822B}" type="datetime1">
              <a:rPr lang="en-US" smtClean="0"/>
              <a:t>10/11/2017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23D5-9F4F-7248-89B6-C1AE1CE806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08AE25E-00BA-E645-8504-2892328B2E9F}" type="datetime1">
              <a:rPr lang="en-US" smtClean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EA423D5-9F4F-7248-89B6-C1AE1CE806F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CWP Logo"/>
          <p:cNvPicPr/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7963" y="6440005"/>
            <a:ext cx="857250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49535" y="5622208"/>
            <a:ext cx="1663714" cy="12034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Faculty Visions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Educational Master Plan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23D5-9F4F-7248-89B6-C1AE1CE806F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97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Arts &amp; Education</a:t>
            </a:r>
            <a:r>
              <a:rPr lang="en-US" sz="4800" dirty="0" smtClean="0"/>
              <a:t>-</a:t>
            </a:r>
            <a:br>
              <a:rPr lang="en-US" sz="4800" dirty="0" smtClean="0"/>
            </a:br>
            <a:r>
              <a:rPr lang="en-US" dirty="0" smtClean="0"/>
              <a:t>Language 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603216"/>
            <a:ext cx="7662864" cy="3267169"/>
          </a:xfrm>
        </p:spPr>
        <p:txBody>
          <a:bodyPr>
            <a:normAutofit/>
          </a:bodyPr>
          <a:lstStyle/>
          <a:p>
            <a:r>
              <a:rPr lang="en-US" dirty="0" smtClean="0"/>
              <a:t>Writing and Language Development Center (WLDC)</a:t>
            </a:r>
          </a:p>
          <a:p>
            <a:pPr lvl="1"/>
            <a:r>
              <a:rPr lang="en-US" dirty="0" smtClean="0"/>
              <a:t>Increased tutor training courses from ½ to 1 unit, and will add ESL student support course</a:t>
            </a:r>
          </a:p>
          <a:p>
            <a:pPr lvl="1"/>
            <a:r>
              <a:rPr lang="en-US" dirty="0" smtClean="0"/>
              <a:t>Development of online tutoring platform</a:t>
            </a:r>
          </a:p>
          <a:p>
            <a:pPr lvl="1"/>
            <a:r>
              <a:rPr lang="en-US" dirty="0" smtClean="0"/>
              <a:t>Extension of hours for evening students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23D5-9F4F-7248-89B6-C1AE1CE806F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40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Arts &amp; Education-</a:t>
            </a:r>
            <a:br>
              <a:rPr lang="en-US" sz="4000" dirty="0"/>
            </a:br>
            <a:r>
              <a:rPr lang="en-US" sz="4000" dirty="0" smtClean="0"/>
              <a:t>Performing Arts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436338"/>
            <a:ext cx="7662864" cy="326716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Art &amp; Photography</a:t>
            </a:r>
          </a:p>
          <a:p>
            <a:pPr lvl="1"/>
            <a:r>
              <a:rPr lang="en-US" dirty="0" smtClean="0"/>
              <a:t>Graphic arts being considered as a new program</a:t>
            </a:r>
          </a:p>
          <a:p>
            <a:pPr lvl="1"/>
            <a:r>
              <a:rPr lang="en-US" dirty="0" smtClean="0"/>
              <a:t>Art History AD-T being developed?</a:t>
            </a:r>
          </a:p>
          <a:p>
            <a:r>
              <a:rPr lang="en-US" dirty="0" smtClean="0"/>
              <a:t>Music</a:t>
            </a:r>
          </a:p>
          <a:p>
            <a:pPr lvl="1"/>
            <a:r>
              <a:rPr lang="en-US" dirty="0" smtClean="0"/>
              <a:t>Recognize the need for computers and technology to support the music program</a:t>
            </a:r>
          </a:p>
          <a:p>
            <a:r>
              <a:rPr lang="en-US" dirty="0" smtClean="0"/>
              <a:t>Theater</a:t>
            </a:r>
          </a:p>
          <a:p>
            <a:pPr lvl="1"/>
            <a:r>
              <a:rPr lang="en-US" dirty="0" smtClean="0"/>
              <a:t>Preparing an AD-T, revalidating local associate degree</a:t>
            </a:r>
          </a:p>
          <a:p>
            <a:pPr lvl="1"/>
            <a:r>
              <a:rPr lang="en-US" dirty="0" smtClean="0"/>
              <a:t>Looking forward to a technical theater degree, maybe arts management</a:t>
            </a:r>
          </a:p>
          <a:p>
            <a:pPr lvl="1"/>
            <a:r>
              <a:rPr lang="en-US" dirty="0" smtClean="0"/>
              <a:t>Interested in online offerings</a:t>
            </a:r>
          </a:p>
          <a:p>
            <a:pPr lvl="1"/>
            <a:r>
              <a:rPr lang="en-US" dirty="0" smtClean="0"/>
              <a:t>Mentoring, peer-to-peer tutoring, cohort feel to program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23D5-9F4F-7248-89B6-C1AE1CE806F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96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Counseling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480595"/>
            <a:ext cx="8074360" cy="3267169"/>
          </a:xfrm>
        </p:spPr>
        <p:txBody>
          <a:bodyPr/>
          <a:lstStyle/>
          <a:p>
            <a:r>
              <a:rPr lang="en-US" dirty="0" smtClean="0"/>
              <a:t>Counseling (instruction)</a:t>
            </a:r>
          </a:p>
          <a:p>
            <a:pPr lvl="1"/>
            <a:r>
              <a:rPr lang="en-US" dirty="0" smtClean="0"/>
              <a:t>Interested in expanding online course offerings</a:t>
            </a:r>
          </a:p>
          <a:p>
            <a:pPr lvl="1"/>
            <a:r>
              <a:rPr lang="en-US" dirty="0" smtClean="0"/>
              <a:t>Helping high school students with career planning before they enter Yuba College	</a:t>
            </a:r>
          </a:p>
          <a:p>
            <a:pPr lvl="2"/>
            <a:r>
              <a:rPr lang="en-US" dirty="0" smtClean="0"/>
              <a:t>Perhaps the Get Focused/Stay Focused program, with the public school districts, could be implemented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23D5-9F4F-7248-89B6-C1AE1CE806F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10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Kinesiology, Health, Athletics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Kinesiology</a:t>
            </a:r>
          </a:p>
          <a:p>
            <a:pPr lvl="1"/>
            <a:r>
              <a:rPr lang="en-US" dirty="0" smtClean="0"/>
              <a:t>Upgrade activity courses with technology (watch, smart phone)</a:t>
            </a:r>
          </a:p>
          <a:p>
            <a:pPr lvl="1"/>
            <a:r>
              <a:rPr lang="en-US" dirty="0" smtClean="0"/>
              <a:t>Discussed/implemented wider variety of activity offerings</a:t>
            </a:r>
          </a:p>
          <a:p>
            <a:pPr lvl="1"/>
            <a:r>
              <a:rPr lang="en-US" dirty="0" smtClean="0"/>
              <a:t>AS local degree to be modified to capture more graduates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23D5-9F4F-7248-89B6-C1AE1CE806F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03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Nursing and Allied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338707"/>
            <a:ext cx="8074360" cy="326716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Nursing</a:t>
            </a:r>
          </a:p>
          <a:p>
            <a:pPr lvl="1"/>
            <a:r>
              <a:rPr lang="en-US" dirty="0" smtClean="0"/>
              <a:t>Concept-based, active learning approach to nursing instruction.</a:t>
            </a:r>
          </a:p>
          <a:p>
            <a:r>
              <a:rPr lang="en-US" dirty="0" smtClean="0"/>
              <a:t>Psychiatric Technician</a:t>
            </a:r>
          </a:p>
          <a:p>
            <a:pPr lvl="1"/>
            <a:r>
              <a:rPr lang="en-US" dirty="0" smtClean="0"/>
              <a:t>A one-semester transition course to the licensed vocational nursing program</a:t>
            </a:r>
          </a:p>
          <a:p>
            <a:pPr lvl="1"/>
            <a:r>
              <a:rPr lang="en-US" dirty="0" smtClean="0"/>
              <a:t>10 of the program courses going online</a:t>
            </a:r>
          </a:p>
          <a:p>
            <a:r>
              <a:rPr lang="en-US" dirty="0"/>
              <a:t>Radiologic </a:t>
            </a:r>
            <a:r>
              <a:rPr lang="en-US" dirty="0" smtClean="0"/>
              <a:t>Technology</a:t>
            </a:r>
          </a:p>
          <a:p>
            <a:pPr lvl="1"/>
            <a:r>
              <a:rPr lang="en-US" dirty="0" smtClean="0"/>
              <a:t>Looking for additional clinical sites</a:t>
            </a:r>
          </a:p>
          <a:p>
            <a:pPr lvl="1"/>
            <a:r>
              <a:rPr lang="en-US" dirty="0" smtClean="0"/>
              <a:t>Add more computed tomography (CT) instruction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23D5-9F4F-7248-89B6-C1AE1CE806F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52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443079"/>
            <a:ext cx="7662864" cy="3267169"/>
          </a:xfrm>
        </p:spPr>
        <p:txBody>
          <a:bodyPr/>
          <a:lstStyle/>
          <a:p>
            <a:r>
              <a:rPr lang="en-US" dirty="0"/>
              <a:t>Emergency Medical Technician</a:t>
            </a:r>
          </a:p>
          <a:p>
            <a:pPr lvl="1"/>
            <a:r>
              <a:rPr lang="en-US" dirty="0"/>
              <a:t>Going online</a:t>
            </a:r>
          </a:p>
          <a:p>
            <a:pPr lvl="1"/>
            <a:r>
              <a:rPr lang="en-US" dirty="0"/>
              <a:t>Considering pre-paramedic, paramedic, lay rescuer CPR and basic life support (BLS) CPR curriculum</a:t>
            </a:r>
          </a:p>
          <a:p>
            <a:r>
              <a:rPr lang="en-US" dirty="0" smtClean="0"/>
              <a:t>Administration of Justice</a:t>
            </a:r>
          </a:p>
          <a:p>
            <a:pPr lvl="1"/>
            <a:r>
              <a:rPr lang="en-US" dirty="0" smtClean="0"/>
              <a:t>Interested in learning how to do online</a:t>
            </a:r>
          </a:p>
          <a:p>
            <a:pPr lvl="1"/>
            <a:r>
              <a:rPr lang="en-US" dirty="0" smtClean="0"/>
              <a:t>Possible new courses- dispatcher, state investigators basic, POST recertification and other in-service training courses.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23D5-9F4F-7248-89B6-C1AE1CE806F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74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Fire Technology</a:t>
            </a:r>
          </a:p>
          <a:p>
            <a:pPr lvl="1"/>
            <a:r>
              <a:rPr lang="en-US" dirty="0" smtClean="0"/>
              <a:t>Exploring offering core courses online</a:t>
            </a:r>
          </a:p>
          <a:p>
            <a:pPr lvl="1"/>
            <a:r>
              <a:rPr lang="en-US" dirty="0" smtClean="0"/>
              <a:t>Potential of becoming a state fire fighter examination site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23D5-9F4F-7248-89B6-C1AE1CE806F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02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STEM &amp; Social Sciences-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Math &amp; Science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417796"/>
            <a:ext cx="7662864" cy="3267169"/>
          </a:xfrm>
        </p:spPr>
        <p:txBody>
          <a:bodyPr/>
          <a:lstStyle/>
          <a:p>
            <a:r>
              <a:rPr lang="en-US" dirty="0" smtClean="0"/>
              <a:t>Biology</a:t>
            </a:r>
          </a:p>
          <a:p>
            <a:pPr lvl="1"/>
            <a:r>
              <a:rPr lang="en-US" dirty="0" smtClean="0"/>
              <a:t>Allied health degree for transfer</a:t>
            </a:r>
          </a:p>
          <a:p>
            <a:pPr lvl="1"/>
            <a:r>
              <a:rPr lang="en-US" dirty="0" smtClean="0"/>
              <a:t>Additional courses online but in hybrid format</a:t>
            </a:r>
          </a:p>
          <a:p>
            <a:pPr lvl="1"/>
            <a:r>
              <a:rPr lang="en-US" dirty="0" smtClean="0"/>
              <a:t>Additional workshops or short courses to aid science students</a:t>
            </a:r>
          </a:p>
          <a:p>
            <a:r>
              <a:rPr lang="en-US" dirty="0" smtClean="0"/>
              <a:t>Chemistry new courses</a:t>
            </a:r>
          </a:p>
          <a:p>
            <a:pPr lvl="1"/>
            <a:r>
              <a:rPr lang="en-US" dirty="0" smtClean="0"/>
              <a:t>One-semester GOB course </a:t>
            </a:r>
          </a:p>
          <a:p>
            <a:pPr lvl="1"/>
            <a:r>
              <a:rPr lang="en-US" dirty="0" smtClean="0"/>
              <a:t>an organic chemistry for engineers &amp; pre-health majors, chemists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23D5-9F4F-7248-89B6-C1AE1CE806F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63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STEM &amp; Social Sciences-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Math &amp; Science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19777"/>
            <a:ext cx="7662864" cy="3267169"/>
          </a:xfrm>
        </p:spPr>
        <p:txBody>
          <a:bodyPr/>
          <a:lstStyle/>
          <a:p>
            <a:r>
              <a:rPr lang="en-US" dirty="0" smtClean="0"/>
              <a:t>Computer Science</a:t>
            </a:r>
          </a:p>
          <a:p>
            <a:pPr lvl="1"/>
            <a:r>
              <a:rPr lang="en-US" dirty="0" smtClean="0"/>
              <a:t>Researching a robust networking curriculum</a:t>
            </a:r>
          </a:p>
          <a:p>
            <a:pPr lvl="1"/>
            <a:r>
              <a:rPr lang="en-US" dirty="0" smtClean="0"/>
              <a:t>Into online classes</a:t>
            </a:r>
          </a:p>
          <a:p>
            <a:r>
              <a:rPr lang="en-US" dirty="0" smtClean="0"/>
              <a:t>Mathematics</a:t>
            </a:r>
          </a:p>
          <a:p>
            <a:pPr lvl="1"/>
            <a:r>
              <a:rPr lang="en-US" dirty="0" smtClean="0"/>
              <a:t>Dev. Ed. Tracks: STEM vs. Non-STEM majors</a:t>
            </a:r>
          </a:p>
          <a:p>
            <a:pPr lvl="1"/>
            <a:r>
              <a:rPr lang="en-US" dirty="0" smtClean="0"/>
              <a:t>Strategies of co-requisite remediation and acceleration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23D5-9F4F-7248-89B6-C1AE1CE806FC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63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STEM &amp; Social Sciences-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Math &amp; Science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01235"/>
            <a:ext cx="7662864" cy="3267169"/>
          </a:xfrm>
        </p:spPr>
        <p:txBody>
          <a:bodyPr/>
          <a:lstStyle/>
          <a:p>
            <a:r>
              <a:rPr lang="en-US" dirty="0" smtClean="0"/>
              <a:t>Physical Science</a:t>
            </a:r>
          </a:p>
          <a:p>
            <a:pPr lvl="1"/>
            <a:r>
              <a:rPr lang="en-US" dirty="0" smtClean="0"/>
              <a:t>Physical geography into online </a:t>
            </a:r>
          </a:p>
          <a:p>
            <a:pPr lvl="1"/>
            <a:r>
              <a:rPr lang="en-US" dirty="0" smtClean="0"/>
              <a:t>Preparing a Geology and a Physics AD-T??</a:t>
            </a:r>
          </a:p>
          <a:p>
            <a:r>
              <a:rPr lang="en-US" dirty="0" smtClean="0"/>
              <a:t>MESA</a:t>
            </a:r>
          </a:p>
          <a:p>
            <a:pPr lvl="1"/>
            <a:r>
              <a:rPr lang="en-US" dirty="0" smtClean="0"/>
              <a:t>Locate the program in a </a:t>
            </a:r>
            <a:r>
              <a:rPr lang="en-US" dirty="0"/>
              <a:t>S</a:t>
            </a:r>
            <a:r>
              <a:rPr lang="en-US" dirty="0" smtClean="0"/>
              <a:t>TEM facility near faculty offices</a:t>
            </a:r>
          </a:p>
          <a:p>
            <a:pPr lvl="1"/>
            <a:r>
              <a:rPr lang="en-US" dirty="0" smtClean="0"/>
              <a:t>Cultivate relationships with business and industry</a:t>
            </a:r>
          </a:p>
          <a:p>
            <a:pPr lvl="1"/>
            <a:r>
              <a:rPr lang="en-US" dirty="0" smtClean="0"/>
              <a:t>Expand the services to all STEM major students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23D5-9F4F-7248-89B6-C1AE1CE806FC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63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Applied Academics- </a:t>
            </a:r>
            <a:br>
              <a:rPr lang="en-US" sz="4000" dirty="0" smtClean="0"/>
            </a:br>
            <a:r>
              <a:rPr lang="en-US" sz="4000" dirty="0" smtClean="0"/>
              <a:t>Agriculture &amp; Trades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461837"/>
            <a:ext cx="7662864" cy="3267169"/>
          </a:xfrm>
        </p:spPr>
        <p:txBody>
          <a:bodyPr>
            <a:normAutofit/>
          </a:bodyPr>
          <a:lstStyle/>
          <a:p>
            <a:r>
              <a:rPr lang="en-US" dirty="0" smtClean="0"/>
              <a:t>Veterinary Technology</a:t>
            </a:r>
          </a:p>
          <a:p>
            <a:pPr lvl="1"/>
            <a:r>
              <a:rPr lang="en-US" dirty="0" smtClean="0"/>
              <a:t>Alternative pathway to licensing for working students</a:t>
            </a:r>
          </a:p>
          <a:p>
            <a:pPr lvl="1"/>
            <a:r>
              <a:rPr lang="en-US" dirty="0" smtClean="0"/>
              <a:t>Into distance education</a:t>
            </a:r>
          </a:p>
          <a:p>
            <a:r>
              <a:rPr lang="en-US" dirty="0" smtClean="0"/>
              <a:t>Automotive Technology new courses </a:t>
            </a:r>
          </a:p>
          <a:p>
            <a:pPr lvl="1"/>
            <a:r>
              <a:rPr lang="en-US" dirty="0" smtClean="0"/>
              <a:t>Autonomous cars, electric vehicles, diesel engines</a:t>
            </a:r>
          </a:p>
          <a:p>
            <a:r>
              <a:rPr lang="en-US" dirty="0"/>
              <a:t>Auto Body new </a:t>
            </a:r>
            <a:r>
              <a:rPr lang="en-US" dirty="0" smtClean="0"/>
              <a:t>courses</a:t>
            </a:r>
          </a:p>
          <a:p>
            <a:pPr lvl="1"/>
            <a:r>
              <a:rPr lang="en-US" dirty="0" smtClean="0"/>
              <a:t>Aluminum, composites, structural repair techniques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23D5-9F4F-7248-89B6-C1AE1CE806F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0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STEM &amp; Social Sciences-</a:t>
            </a:r>
            <a:br>
              <a:rPr lang="en-US" sz="4000" dirty="0"/>
            </a:br>
            <a:r>
              <a:rPr lang="en-US" sz="4000" dirty="0"/>
              <a:t>Social </a:t>
            </a:r>
            <a:r>
              <a:rPr lang="en-US" sz="4000" dirty="0" smtClean="0"/>
              <a:t>Sciences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66132"/>
            <a:ext cx="7662864" cy="3267169"/>
          </a:xfrm>
        </p:spPr>
        <p:txBody>
          <a:bodyPr>
            <a:normAutofit/>
          </a:bodyPr>
          <a:lstStyle/>
          <a:p>
            <a:r>
              <a:rPr lang="en-US" dirty="0" smtClean="0"/>
              <a:t>Psychology</a:t>
            </a:r>
          </a:p>
          <a:p>
            <a:pPr lvl="1"/>
            <a:r>
              <a:rPr lang="en-US" dirty="0" smtClean="0"/>
              <a:t>Discussed reworking local degree to include social work &amp; human services, creation of counseling course</a:t>
            </a:r>
          </a:p>
          <a:p>
            <a:pPr lvl="1"/>
            <a:r>
              <a:rPr lang="en-US" dirty="0" smtClean="0"/>
              <a:t>Possibly more hybrid courses, no fully online courses</a:t>
            </a:r>
          </a:p>
          <a:p>
            <a:r>
              <a:rPr lang="en-US" dirty="0" smtClean="0"/>
              <a:t>Political Science</a:t>
            </a:r>
          </a:p>
          <a:p>
            <a:pPr lvl="1"/>
            <a:r>
              <a:rPr lang="en-US" dirty="0" smtClean="0"/>
              <a:t>Adding two courses to the AD-T</a:t>
            </a:r>
          </a:p>
          <a:p>
            <a:pPr lvl="1"/>
            <a:r>
              <a:rPr lang="en-US" dirty="0" smtClean="0"/>
              <a:t>New online capability to POLSC 2, 3 &amp; 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23D5-9F4F-7248-89B6-C1AE1CE806FC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STEM &amp; Social Sciences</a:t>
            </a:r>
            <a:r>
              <a:rPr lang="en-US" sz="4000" dirty="0" smtClean="0"/>
              <a:t>-</a:t>
            </a:r>
            <a:br>
              <a:rPr lang="en-US" sz="4000" dirty="0" smtClean="0"/>
            </a:br>
            <a:r>
              <a:rPr lang="en-US" sz="4000" dirty="0" smtClean="0"/>
              <a:t>Social Sciences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427067"/>
            <a:ext cx="7662864" cy="326716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Sociology</a:t>
            </a:r>
          </a:p>
          <a:p>
            <a:pPr lvl="1"/>
            <a:r>
              <a:rPr lang="en-US" dirty="0" smtClean="0"/>
              <a:t>Strengthening gerontology</a:t>
            </a:r>
          </a:p>
          <a:p>
            <a:pPr lvl="1"/>
            <a:r>
              <a:rPr lang="en-US" dirty="0" smtClean="0"/>
              <a:t>Planning on adding media and popular culture class</a:t>
            </a:r>
          </a:p>
          <a:p>
            <a:pPr lvl="1"/>
            <a:r>
              <a:rPr lang="en-US" dirty="0" smtClean="0"/>
              <a:t>Envision all courses to eventually offer online sections</a:t>
            </a:r>
          </a:p>
          <a:p>
            <a:r>
              <a:rPr lang="en-US" dirty="0" smtClean="0"/>
              <a:t>History/Humanities/Philosophy</a:t>
            </a:r>
          </a:p>
          <a:p>
            <a:pPr lvl="1"/>
            <a:r>
              <a:rPr lang="en-US" dirty="0" smtClean="0"/>
              <a:t>All may consider integrating DE into future courses</a:t>
            </a:r>
          </a:p>
          <a:p>
            <a:pPr lvl="1"/>
            <a:r>
              <a:rPr lang="en-US" dirty="0" smtClean="0"/>
              <a:t>Humanities rewriting HUMAN 20, possible Area C elective </a:t>
            </a:r>
          </a:p>
          <a:p>
            <a:pPr lvl="1"/>
            <a:r>
              <a:rPr lang="en-US" dirty="0" smtClean="0"/>
              <a:t>Philosophy reworking PHIL 8 and changing program </a:t>
            </a:r>
            <a:r>
              <a:rPr lang="en-US" smtClean="0"/>
              <a:t>and course SLOs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23D5-9F4F-7248-89B6-C1AE1CE806FC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44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Visionary Questions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23D5-9F4F-7248-89B6-C1AE1CE806FC}" type="slidenum">
              <a:rPr lang="en-US" smtClean="0"/>
              <a:t>22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8109" y="2410378"/>
            <a:ext cx="7277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 What is the story about Yuba College that you most often hear yourself telling to friends and neighbors?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96649" y="3402337"/>
            <a:ext cx="73854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2. What do you see as the needs of the communities served by Yuba College?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18150" y="4394307"/>
            <a:ext cx="788607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 Aside from the State’s goals for all community colleges, what do you think should be Yuba’s two or three primary educational goals for the future?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815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Applied Academics- </a:t>
            </a:r>
            <a:br>
              <a:rPr lang="en-US" sz="4000" dirty="0"/>
            </a:br>
            <a:r>
              <a:rPr lang="en-US" sz="4000" dirty="0"/>
              <a:t>Agriculture &amp; Trades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488709"/>
            <a:ext cx="7662864" cy="3267169"/>
          </a:xfrm>
        </p:spPr>
        <p:txBody>
          <a:bodyPr/>
          <a:lstStyle/>
          <a:p>
            <a:r>
              <a:rPr lang="en-US" dirty="0" smtClean="0"/>
              <a:t>Welding</a:t>
            </a:r>
          </a:p>
          <a:p>
            <a:pPr lvl="1"/>
            <a:r>
              <a:rPr lang="en-US" dirty="0" smtClean="0"/>
              <a:t>Expand pipe welding instruction</a:t>
            </a:r>
          </a:p>
          <a:p>
            <a:pPr lvl="1"/>
            <a:r>
              <a:rPr lang="en-US" dirty="0" smtClean="0"/>
              <a:t>Add sheet and structural materials to fabrication instruction</a:t>
            </a:r>
          </a:p>
          <a:p>
            <a:r>
              <a:rPr lang="en-US" dirty="0" smtClean="0"/>
              <a:t>Manufacturing Technology</a:t>
            </a:r>
          </a:p>
          <a:p>
            <a:pPr lvl="1"/>
            <a:r>
              <a:rPr lang="en-US" dirty="0" smtClean="0"/>
              <a:t>More computer-aided design (CAD) and computer numerical control (CNC) instruction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23D5-9F4F-7248-89B6-C1AE1CE806F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45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Applied Academics- </a:t>
            </a:r>
            <a:br>
              <a:rPr lang="en-US" sz="4000" dirty="0"/>
            </a:br>
            <a:r>
              <a:rPr lang="en-US" sz="4000" dirty="0" smtClean="0"/>
              <a:t>Business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491964"/>
            <a:ext cx="7662864" cy="326716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General Business</a:t>
            </a:r>
          </a:p>
          <a:p>
            <a:pPr lvl="1"/>
            <a:r>
              <a:rPr lang="en-US" dirty="0"/>
              <a:t>Consolidation of computer applications, office administration, small business management and general business</a:t>
            </a:r>
          </a:p>
          <a:p>
            <a:pPr lvl="1"/>
            <a:r>
              <a:rPr lang="en-US" dirty="0" smtClean="0"/>
              <a:t>Add online and hybrid offerings</a:t>
            </a:r>
          </a:p>
          <a:p>
            <a:pPr lvl="1"/>
            <a:r>
              <a:rPr lang="en-US" dirty="0" smtClean="0"/>
              <a:t>Develop skills needed in the global tech-driven economy </a:t>
            </a:r>
          </a:p>
          <a:p>
            <a:r>
              <a:rPr lang="en-US" dirty="0" smtClean="0"/>
              <a:t>Accounting</a:t>
            </a:r>
          </a:p>
          <a:p>
            <a:pPr lvl="1"/>
            <a:r>
              <a:rPr lang="en-US" dirty="0" smtClean="0"/>
              <a:t>Discussing online education </a:t>
            </a:r>
          </a:p>
          <a:p>
            <a:pPr lvl="1"/>
            <a:r>
              <a:rPr lang="en-US" dirty="0" smtClean="0"/>
              <a:t>Offer certified public accountant (CPA) and additional tax courses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23D5-9F4F-7248-89B6-C1AE1CE806F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06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Arts &amp; Education-</a:t>
            </a:r>
            <a:br>
              <a:rPr lang="en-US" sz="4000" dirty="0" smtClean="0"/>
            </a:br>
            <a:r>
              <a:rPr lang="en-US" sz="4000" dirty="0" smtClean="0"/>
              <a:t>Education &amp; Library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352899"/>
            <a:ext cx="7662864" cy="326716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Library</a:t>
            </a:r>
          </a:p>
          <a:p>
            <a:pPr lvl="1"/>
            <a:r>
              <a:rPr lang="en-US" dirty="0" smtClean="0"/>
              <a:t>Establish online non-credit workshops in Canvas</a:t>
            </a:r>
          </a:p>
          <a:p>
            <a:pPr lvl="1"/>
            <a:r>
              <a:rPr lang="en-US" dirty="0" smtClean="0"/>
              <a:t>Maintain online basic </a:t>
            </a:r>
            <a:r>
              <a:rPr lang="en-US" dirty="0"/>
              <a:t>s</a:t>
            </a:r>
            <a:r>
              <a:rPr lang="en-US" dirty="0" smtClean="0"/>
              <a:t>kills course and embed into more online classes</a:t>
            </a:r>
          </a:p>
          <a:p>
            <a:r>
              <a:rPr lang="en-US" dirty="0" smtClean="0"/>
              <a:t>College Success Center</a:t>
            </a:r>
          </a:p>
          <a:p>
            <a:pPr lvl="1"/>
            <a:r>
              <a:rPr lang="en-US" dirty="0" smtClean="0"/>
              <a:t>Restructure type and number of courses tutored, reevaluate number of employees</a:t>
            </a:r>
          </a:p>
          <a:p>
            <a:pPr lvl="1"/>
            <a:r>
              <a:rPr lang="en-US" dirty="0" smtClean="0"/>
              <a:t>Likely revise mandatory tutor training</a:t>
            </a:r>
          </a:p>
          <a:p>
            <a:pPr lvl="1"/>
            <a:r>
              <a:rPr lang="en-US" dirty="0" smtClean="0"/>
              <a:t>Strengthen social media presence</a:t>
            </a:r>
          </a:p>
          <a:p>
            <a:pPr lvl="1"/>
            <a:r>
              <a:rPr lang="en-US" dirty="0" smtClean="0"/>
              <a:t>One-on-one tutoring to collaborative learning groups</a:t>
            </a:r>
          </a:p>
          <a:p>
            <a:pPr lvl="1"/>
            <a:r>
              <a:rPr lang="en-US" dirty="0" smtClean="0"/>
              <a:t>Increased coordination with academic divisions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23D5-9F4F-7248-89B6-C1AE1CE806F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65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Arts &amp; Education-</a:t>
            </a:r>
            <a:br>
              <a:rPr lang="en-US" sz="4000" dirty="0" smtClean="0"/>
            </a:br>
            <a:r>
              <a:rPr lang="en-US" sz="4000" dirty="0" smtClean="0"/>
              <a:t>Education &amp; Library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Early Childhood Education</a:t>
            </a:r>
          </a:p>
          <a:p>
            <a:pPr lvl="1"/>
            <a:r>
              <a:rPr lang="en-US" dirty="0"/>
              <a:t>Possible fully online ECE degree in future</a:t>
            </a:r>
          </a:p>
          <a:p>
            <a:pPr lvl="1"/>
            <a:r>
              <a:rPr lang="en-US" dirty="0"/>
              <a:t>Align </a:t>
            </a:r>
            <a:r>
              <a:rPr lang="en-US" dirty="0" smtClean="0"/>
              <a:t>infant/toddler</a:t>
            </a:r>
            <a:r>
              <a:rPr lang="en-US" dirty="0"/>
              <a:t>, </a:t>
            </a:r>
            <a:r>
              <a:rPr lang="en-US" dirty="0" smtClean="0"/>
              <a:t>special </a:t>
            </a:r>
            <a:r>
              <a:rPr lang="en-US" dirty="0"/>
              <a:t>n</a:t>
            </a:r>
            <a:r>
              <a:rPr lang="en-US" dirty="0" smtClean="0"/>
              <a:t>eeds</a:t>
            </a:r>
            <a:r>
              <a:rPr lang="en-US" dirty="0"/>
              <a:t>, and </a:t>
            </a:r>
            <a:r>
              <a:rPr lang="en-US" dirty="0" smtClean="0"/>
              <a:t>administration courses </a:t>
            </a:r>
            <a:r>
              <a:rPr lang="en-US" dirty="0"/>
              <a:t>with the </a:t>
            </a:r>
            <a:r>
              <a:rPr lang="en-US" dirty="0" smtClean="0"/>
              <a:t>statewide ECE Curriculum </a:t>
            </a:r>
            <a:r>
              <a:rPr lang="en-US" dirty="0"/>
              <a:t>Alignment </a:t>
            </a:r>
            <a:r>
              <a:rPr lang="en-US" dirty="0" smtClean="0"/>
              <a:t>Project</a:t>
            </a:r>
            <a:endParaRPr lang="en-US" dirty="0"/>
          </a:p>
          <a:p>
            <a:pPr lvl="1"/>
            <a:r>
              <a:rPr lang="en-US" dirty="0" smtClean="0"/>
              <a:t>AD-</a:t>
            </a:r>
            <a:r>
              <a:rPr lang="en-US" dirty="0"/>
              <a:t>T in Elementary Teacher Education being </a:t>
            </a:r>
            <a:r>
              <a:rPr lang="en-US" dirty="0" smtClean="0"/>
              <a:t>developed?</a:t>
            </a:r>
            <a:endParaRPr lang="en-US" dirty="0"/>
          </a:p>
          <a:p>
            <a:pPr lvl="1"/>
            <a:r>
              <a:rPr lang="en-US" dirty="0"/>
              <a:t>Alignment with new California Early Childhood Permit </a:t>
            </a:r>
            <a:r>
              <a:rPr lang="en-US" dirty="0" smtClean="0"/>
              <a:t>Matrix (credentialing)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23D5-9F4F-7248-89B6-C1AE1CE806F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84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Arts &amp; Education</a:t>
            </a:r>
            <a:r>
              <a:rPr lang="en-US" sz="4800" dirty="0" smtClean="0"/>
              <a:t>-</a:t>
            </a:r>
            <a:br>
              <a:rPr lang="en-US" sz="4800" dirty="0" smtClean="0"/>
            </a:br>
            <a:r>
              <a:rPr lang="en-US" dirty="0" smtClean="0"/>
              <a:t>Language 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38319"/>
            <a:ext cx="7662864" cy="3267169"/>
          </a:xfrm>
        </p:spPr>
        <p:txBody>
          <a:bodyPr/>
          <a:lstStyle/>
          <a:p>
            <a:r>
              <a:rPr lang="en-US" dirty="0" smtClean="0"/>
              <a:t>English</a:t>
            </a:r>
          </a:p>
          <a:p>
            <a:pPr lvl="1"/>
            <a:r>
              <a:rPr lang="en-US" dirty="0" smtClean="0"/>
              <a:t>Possible curricular changes from increased classroom diversity</a:t>
            </a:r>
          </a:p>
          <a:p>
            <a:pPr lvl="1"/>
            <a:r>
              <a:rPr lang="en-US" dirty="0" smtClean="0"/>
              <a:t>Only offer AA-T? Or keep general AA degree?</a:t>
            </a:r>
          </a:p>
          <a:p>
            <a:pPr lvl="1"/>
            <a:r>
              <a:rPr lang="en-US" dirty="0" smtClean="0"/>
              <a:t>Eliminate courses with lower enrollment/appeal</a:t>
            </a:r>
          </a:p>
          <a:p>
            <a:pPr lvl="1"/>
            <a:r>
              <a:rPr lang="en-US" dirty="0" smtClean="0"/>
              <a:t>Look to pursue hybrid courses </a:t>
            </a:r>
          </a:p>
          <a:p>
            <a:pPr lvl="1"/>
            <a:r>
              <a:rPr lang="en-US" dirty="0" smtClean="0"/>
              <a:t>Online sections of transfer courses ENGL 1A, 1B, and 1C</a:t>
            </a:r>
          </a:p>
          <a:p>
            <a:pPr lvl="1"/>
            <a:r>
              <a:rPr lang="en-US" dirty="0" smtClean="0"/>
              <a:t>Further streamlining/acceleration of its developmental sequence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23D5-9F4F-7248-89B6-C1AE1CE806F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Arts &amp; Education</a:t>
            </a:r>
            <a:r>
              <a:rPr lang="en-US" sz="4800" dirty="0" smtClean="0"/>
              <a:t>-</a:t>
            </a:r>
            <a:br>
              <a:rPr lang="en-US" sz="4800" dirty="0" smtClean="0"/>
            </a:br>
            <a:r>
              <a:rPr lang="en-US" dirty="0" smtClean="0"/>
              <a:t>Language 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473422"/>
            <a:ext cx="7662864" cy="326716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Foreign Language</a:t>
            </a:r>
          </a:p>
          <a:p>
            <a:pPr lvl="1"/>
            <a:r>
              <a:rPr lang="en-US" dirty="0" smtClean="0"/>
              <a:t>Considering AD-T in Spanish or degree in foreign </a:t>
            </a:r>
            <a:r>
              <a:rPr lang="en-US" dirty="0"/>
              <a:t>l</a:t>
            </a:r>
            <a:r>
              <a:rPr lang="en-US" dirty="0" smtClean="0"/>
              <a:t>anguages (Spanish &amp; French)</a:t>
            </a:r>
          </a:p>
          <a:p>
            <a:pPr lvl="1"/>
            <a:r>
              <a:rPr lang="en-US" dirty="0" smtClean="0"/>
              <a:t>Exploring online education options</a:t>
            </a:r>
            <a:endParaRPr lang="en-US" dirty="0"/>
          </a:p>
          <a:p>
            <a:r>
              <a:rPr lang="en-US" dirty="0" smtClean="0"/>
              <a:t>Speech (Communication Studies)</a:t>
            </a:r>
          </a:p>
          <a:p>
            <a:pPr lvl="1"/>
            <a:r>
              <a:rPr lang="en-US" dirty="0" smtClean="0"/>
              <a:t>Assess more SLOs, better metric of program success</a:t>
            </a:r>
          </a:p>
          <a:p>
            <a:pPr lvl="1"/>
            <a:r>
              <a:rPr lang="en-US" dirty="0" smtClean="0"/>
              <a:t>Improve and rebuild forensics program</a:t>
            </a:r>
          </a:p>
          <a:p>
            <a:r>
              <a:rPr lang="en-US" dirty="0" smtClean="0"/>
              <a:t>Journalism</a:t>
            </a:r>
          </a:p>
          <a:p>
            <a:pPr lvl="1"/>
            <a:r>
              <a:rPr lang="en-US" dirty="0" smtClean="0"/>
              <a:t>AD-T being developed?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23D5-9F4F-7248-89B6-C1AE1CE806F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6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Arts &amp; Education</a:t>
            </a:r>
            <a:r>
              <a:rPr lang="en-US" sz="4800" dirty="0" smtClean="0"/>
              <a:t>-</a:t>
            </a:r>
            <a:br>
              <a:rPr lang="en-US" sz="4800" dirty="0" smtClean="0"/>
            </a:br>
            <a:r>
              <a:rPr lang="en-US" dirty="0" smtClean="0"/>
              <a:t>Language 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417796"/>
            <a:ext cx="7662864" cy="3267169"/>
          </a:xfrm>
        </p:spPr>
        <p:txBody>
          <a:bodyPr>
            <a:normAutofit/>
          </a:bodyPr>
          <a:lstStyle/>
          <a:p>
            <a:r>
              <a:rPr lang="en-US" dirty="0" smtClean="0"/>
              <a:t>ESL</a:t>
            </a:r>
          </a:p>
          <a:p>
            <a:pPr lvl="1"/>
            <a:r>
              <a:rPr lang="en-US" dirty="0" smtClean="0"/>
              <a:t>Implement new CDCP Noncredit Certificate Program</a:t>
            </a:r>
            <a:endParaRPr lang="en-US" dirty="0"/>
          </a:p>
          <a:p>
            <a:pPr lvl="1"/>
            <a:r>
              <a:rPr lang="en-US" dirty="0" smtClean="0"/>
              <a:t>6 new certificate programs</a:t>
            </a:r>
          </a:p>
          <a:p>
            <a:pPr lvl="1"/>
            <a:r>
              <a:rPr lang="en-US" dirty="0" smtClean="0"/>
              <a:t>New and expanded courses: English for Parents and Child-care Providers (new), English for Math (expanded)</a:t>
            </a:r>
          </a:p>
          <a:p>
            <a:pPr lvl="1"/>
            <a:r>
              <a:rPr lang="en-US" dirty="0" smtClean="0"/>
              <a:t>Pursuing English for computers course at Sutter campus</a:t>
            </a:r>
          </a:p>
          <a:p>
            <a:pPr lvl="1"/>
            <a:r>
              <a:rPr lang="en-US" dirty="0" smtClean="0"/>
              <a:t>Possible online offerings of </a:t>
            </a:r>
            <a:r>
              <a:rPr lang="en-US" i="1" dirty="0" smtClean="0"/>
              <a:t>only </a:t>
            </a:r>
            <a:r>
              <a:rPr lang="en-US" dirty="0" smtClean="0"/>
              <a:t>advanced grammar courses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23D5-9F4F-7248-89B6-C1AE1CE806F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48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764</TotalTime>
  <Words>955</Words>
  <Application>Microsoft Office PowerPoint</Application>
  <PresentationFormat>On-screen Show (4:3)</PresentationFormat>
  <Paragraphs>175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Calibri</vt:lpstr>
      <vt:lpstr>Calisto MT</vt:lpstr>
      <vt:lpstr>Wingdings</vt:lpstr>
      <vt:lpstr>Genesis</vt:lpstr>
      <vt:lpstr>Faculty Visions</vt:lpstr>
      <vt:lpstr>Applied Academics-  Agriculture &amp; Trades</vt:lpstr>
      <vt:lpstr>Applied Academics-  Agriculture &amp; Trades</vt:lpstr>
      <vt:lpstr>Applied Academics-  Business</vt:lpstr>
      <vt:lpstr>Arts &amp; Education- Education &amp; Library</vt:lpstr>
      <vt:lpstr>Arts &amp; Education- Education &amp; Library</vt:lpstr>
      <vt:lpstr>Arts &amp; Education- Language Arts</vt:lpstr>
      <vt:lpstr>Arts &amp; Education- Language Arts</vt:lpstr>
      <vt:lpstr>Arts &amp; Education- Language Arts</vt:lpstr>
      <vt:lpstr>Arts &amp; Education- Language Arts</vt:lpstr>
      <vt:lpstr>Arts &amp; Education- Performing Arts</vt:lpstr>
      <vt:lpstr>Counseling</vt:lpstr>
      <vt:lpstr>Kinesiology, Health, Athletics</vt:lpstr>
      <vt:lpstr>Nursing and Allied Health</vt:lpstr>
      <vt:lpstr>Public Safety</vt:lpstr>
      <vt:lpstr>Public Safety</vt:lpstr>
      <vt:lpstr>STEM &amp; Social Sciences- Math &amp; Science</vt:lpstr>
      <vt:lpstr>STEM &amp; Social Sciences- Math &amp; Science</vt:lpstr>
      <vt:lpstr>STEM &amp; Social Sciences- Math &amp; Science</vt:lpstr>
      <vt:lpstr>STEM &amp; Social Sciences- Social Sciences</vt:lpstr>
      <vt:lpstr>STEM &amp; Social Sciences- Social Sciences</vt:lpstr>
      <vt:lpstr>General Visionary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Visions</dc:title>
  <dc:creator>Fred Trapp</dc:creator>
  <cp:lastModifiedBy>Zulema Zermeno</cp:lastModifiedBy>
  <cp:revision>28</cp:revision>
  <cp:lastPrinted>2017-10-10T02:22:11Z</cp:lastPrinted>
  <dcterms:created xsi:type="dcterms:W3CDTF">2017-09-30T22:17:36Z</dcterms:created>
  <dcterms:modified xsi:type="dcterms:W3CDTF">2017-10-11T19:32:20Z</dcterms:modified>
</cp:coreProperties>
</file>