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73EBA30-A13C-0D41-8EE6-52C31A3060B9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7B59A1F5-4704-F24B-9D60-D036A33758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Basic Skills Initiative (BSI)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8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Basic Skills and Basic Skill Courses?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skills are those foundation skills in reading, writing, mathematics, and English as as a Second Language, as well as learning skills and study skills, which are necessary for students to succeed in college-level work (BSI Report, p. 4)</a:t>
            </a:r>
          </a:p>
          <a:p>
            <a:r>
              <a:rPr lang="en-US" sz="2800" dirty="0" smtClean="0"/>
              <a:t>All courses that are below transfer and non-degree applicable fall into the BSI category.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35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265410"/>
            <a:ext cx="7612063" cy="644568"/>
          </a:xfrm>
        </p:spPr>
        <p:txBody>
          <a:bodyPr/>
          <a:lstStyle/>
          <a:p>
            <a:r>
              <a:rPr lang="en-US" sz="2800" dirty="0" smtClean="0"/>
              <a:t>Who are BSI Students?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80" y="909978"/>
            <a:ext cx="7612064" cy="5948022"/>
          </a:xfrm>
        </p:spPr>
        <p:txBody>
          <a:bodyPr>
            <a:noAutofit/>
          </a:bodyPr>
          <a:lstStyle/>
          <a:p>
            <a:r>
              <a:rPr lang="en-US" sz="1800" dirty="0">
                <a:effectLst/>
              </a:rPr>
              <a:t>New student; recently graduated high school seniors</a:t>
            </a:r>
          </a:p>
          <a:p>
            <a:r>
              <a:rPr lang="en-US" sz="1800" dirty="0">
                <a:effectLst/>
              </a:rPr>
              <a:t>Adult student from the workforce</a:t>
            </a:r>
          </a:p>
          <a:p>
            <a:r>
              <a:rPr lang="en-US" sz="1800" dirty="0">
                <a:effectLst/>
              </a:rPr>
              <a:t>Immigrant student</a:t>
            </a:r>
          </a:p>
          <a:p>
            <a:r>
              <a:rPr lang="en-US" sz="1800" dirty="0">
                <a:effectLst/>
              </a:rPr>
              <a:t>First generation college student</a:t>
            </a:r>
          </a:p>
          <a:p>
            <a:r>
              <a:rPr lang="en-US" sz="1800" dirty="0">
                <a:effectLst/>
              </a:rPr>
              <a:t>Particular cultural or ethnic group </a:t>
            </a:r>
          </a:p>
          <a:p>
            <a:r>
              <a:rPr lang="en-US" sz="1800" dirty="0">
                <a:effectLst/>
              </a:rPr>
              <a:t>Student with learning disabilities </a:t>
            </a:r>
          </a:p>
          <a:p>
            <a:r>
              <a:rPr lang="en-US" sz="1800" dirty="0">
                <a:effectLst/>
              </a:rPr>
              <a:t>Student scoring at a basic skills level on placement tests </a:t>
            </a:r>
          </a:p>
          <a:p>
            <a:r>
              <a:rPr lang="en-US" sz="1800" dirty="0">
                <a:effectLst/>
              </a:rPr>
              <a:t>Student who uniformly require help in all basic skills areas</a:t>
            </a:r>
          </a:p>
          <a:p>
            <a:r>
              <a:rPr lang="en-US" sz="1800" dirty="0">
                <a:effectLst/>
              </a:rPr>
              <a:t>Remedial student from the California State University (CSU) and the </a:t>
            </a:r>
            <a:r>
              <a:rPr lang="en-US" sz="1800" dirty="0" smtClean="0">
                <a:effectLst/>
              </a:rPr>
              <a:t>University </a:t>
            </a:r>
            <a:r>
              <a:rPr lang="en-US" sz="1800" dirty="0">
                <a:effectLst/>
              </a:rPr>
              <a:t>of California (UC) Student who may require discrete or focused help in a single area (English as a Second Language (ESL), reading, writing, mathematics, study skills) while having adequate collegiate or advanced skills on another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6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Legislative Analysts’ Office of State of California Identifies Six </a:t>
            </a:r>
            <a:r>
              <a:rPr lang="en-US" sz="2400" dirty="0"/>
              <a:t>E</a:t>
            </a:r>
            <a:r>
              <a:rPr lang="en-US" sz="2400" dirty="0" smtClean="0"/>
              <a:t>vidence </a:t>
            </a:r>
            <a:r>
              <a:rPr lang="en-US" sz="2400" dirty="0"/>
              <a:t>B</a:t>
            </a:r>
            <a:r>
              <a:rPr lang="en-US" sz="2400" dirty="0" smtClean="0"/>
              <a:t>ased Strategies 02/05/16):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236701"/>
            <a:ext cx="7612064" cy="5891448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/>
              </a:rPr>
              <a:t>Using </a:t>
            </a:r>
            <a:r>
              <a:rPr lang="en-US" sz="2000" dirty="0">
                <a:effectLst/>
              </a:rPr>
              <a:t>multiple </a:t>
            </a:r>
            <a:r>
              <a:rPr lang="en-US" sz="2000" dirty="0" smtClean="0">
                <a:effectLst/>
              </a:rPr>
              <a:t>measures </a:t>
            </a:r>
            <a:r>
              <a:rPr lang="en-US" sz="2000" dirty="0">
                <a:effectLst/>
              </a:rPr>
              <a:t>to assess and place students into English and math courses</a:t>
            </a:r>
            <a:r>
              <a:rPr lang="en-US" sz="2000" dirty="0" smtClean="0">
                <a:effectLst/>
              </a:rPr>
              <a:t>.</a:t>
            </a:r>
            <a:r>
              <a:rPr lang="en-US" sz="2000" dirty="0">
                <a:effectLst/>
              </a:rPr>
              <a:t> </a:t>
            </a:r>
          </a:p>
          <a:p>
            <a:r>
              <a:rPr lang="en-US" sz="2000" dirty="0">
                <a:effectLst/>
              </a:rPr>
              <a:t>Placing students directly into college-level courses with </a:t>
            </a:r>
            <a:r>
              <a:rPr lang="en-US" sz="2000" dirty="0" smtClean="0">
                <a:effectLst/>
              </a:rPr>
              <a:t>co</a:t>
            </a:r>
            <a:r>
              <a:rPr lang="en-US" sz="2000" dirty="0">
                <a:effectLst/>
              </a:rPr>
              <a:t>-requisite basic skills instruction</a:t>
            </a:r>
            <a:r>
              <a:rPr lang="en-US" sz="2000" dirty="0" smtClean="0">
                <a:effectLst/>
              </a:rPr>
              <a:t>.</a:t>
            </a:r>
            <a:r>
              <a:rPr lang="en-US" sz="2000" dirty="0">
                <a:effectLst/>
              </a:rPr>
              <a:t> </a:t>
            </a:r>
          </a:p>
          <a:p>
            <a:r>
              <a:rPr lang="en-US" sz="2000" dirty="0">
                <a:effectLst/>
              </a:rPr>
              <a:t>Requiring students to master only those skills needed for </a:t>
            </a:r>
            <a:r>
              <a:rPr lang="en-US" sz="2000" dirty="0" smtClean="0">
                <a:effectLst/>
              </a:rPr>
              <a:t>their </a:t>
            </a:r>
            <a:r>
              <a:rPr lang="en-US" sz="2000" dirty="0">
                <a:effectLst/>
              </a:rPr>
              <a:t>programs of study. </a:t>
            </a:r>
          </a:p>
          <a:p>
            <a:r>
              <a:rPr lang="en-US" sz="2000" dirty="0">
                <a:effectLst/>
              </a:rPr>
              <a:t>Contextualizing remedial instruction to relate to students’ </a:t>
            </a:r>
            <a:r>
              <a:rPr lang="en-US" sz="2000" dirty="0" smtClean="0">
                <a:effectLst/>
              </a:rPr>
              <a:t>programs </a:t>
            </a:r>
            <a:r>
              <a:rPr lang="en-US" sz="2000" dirty="0">
                <a:effectLst/>
              </a:rPr>
              <a:t>of study.  </a:t>
            </a:r>
          </a:p>
          <a:p>
            <a:r>
              <a:rPr lang="en-US" sz="2000" dirty="0">
                <a:effectLst/>
              </a:rPr>
              <a:t>Integrating student support services with instruction</a:t>
            </a:r>
            <a:r>
              <a:rPr lang="en-US" sz="2000" dirty="0" smtClean="0">
                <a:effectLst/>
              </a:rPr>
              <a:t>.</a:t>
            </a:r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Developing shorter sequences for completion of a </a:t>
            </a:r>
            <a:r>
              <a:rPr lang="en-US" sz="2000" dirty="0" smtClean="0">
                <a:effectLst/>
              </a:rPr>
              <a:t>college</a:t>
            </a:r>
            <a:r>
              <a:rPr lang="en-US" sz="2000" dirty="0">
                <a:effectLst/>
              </a:rPr>
              <a:t>-level English or math course by using technology, </a:t>
            </a:r>
            <a:r>
              <a:rPr lang="en-US" sz="2000" dirty="0" smtClean="0">
                <a:effectLst/>
              </a:rPr>
              <a:t>the above strategies</a:t>
            </a:r>
            <a:r>
              <a:rPr lang="en-US" sz="2000" dirty="0">
                <a:effectLst/>
              </a:rPr>
              <a:t>, or other strategies and practices that </a:t>
            </a:r>
            <a:r>
              <a:rPr lang="en-US" sz="2000" dirty="0" smtClean="0">
                <a:effectLst/>
              </a:rPr>
              <a:t>the </a:t>
            </a:r>
            <a:r>
              <a:rPr lang="en-US" sz="2000" dirty="0">
                <a:effectLst/>
              </a:rPr>
              <a:t>college can substantiate are effective. 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45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095918"/>
          </a:xfrm>
        </p:spPr>
        <p:txBody>
          <a:bodyPr/>
          <a:lstStyle/>
          <a:p>
            <a:r>
              <a:rPr lang="en-US" sz="3200" dirty="0" smtClean="0"/>
              <a:t>BSI Sunsets after 2016-2017 to SSBS</a:t>
            </a:r>
            <a:br>
              <a:rPr lang="en-US" sz="3200" dirty="0" smtClean="0"/>
            </a:br>
            <a:r>
              <a:rPr lang="en-US" sz="3200" dirty="0" smtClean="0"/>
              <a:t>(Student Success for Basic Skills)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187" y="1175386"/>
            <a:ext cx="7612064" cy="5077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</a:rPr>
              <a:t>$18.8 million for improving outcomes of </a:t>
            </a:r>
            <a:r>
              <a:rPr lang="en-US" sz="2800" dirty="0" smtClean="0">
                <a:effectLst/>
              </a:rPr>
              <a:t>students </a:t>
            </a:r>
            <a:r>
              <a:rPr lang="en-US" sz="2800" dirty="0">
                <a:effectLst/>
              </a:rPr>
              <a:t>who enter college needing at least </a:t>
            </a:r>
            <a:r>
              <a:rPr lang="en-US" sz="2800" dirty="0" smtClean="0">
                <a:effectLst/>
              </a:rPr>
              <a:t>one </a:t>
            </a:r>
            <a:r>
              <a:rPr lang="en-US" sz="2800" dirty="0">
                <a:effectLst/>
              </a:rPr>
              <a:t>course in ESL or basic skills, with </a:t>
            </a:r>
            <a:r>
              <a:rPr lang="en-US" sz="2800" dirty="0" smtClean="0">
                <a:effectLst/>
              </a:rPr>
              <a:t>particular </a:t>
            </a:r>
            <a:r>
              <a:rPr lang="en-US" sz="2800" dirty="0">
                <a:effectLst/>
              </a:rPr>
              <a:t>emphasis on students transitioning </a:t>
            </a:r>
            <a:r>
              <a:rPr lang="en-US" sz="2800" dirty="0" smtClean="0">
                <a:effectLst/>
              </a:rPr>
              <a:t>from </a:t>
            </a:r>
            <a:r>
              <a:rPr lang="en-US" sz="2800" dirty="0">
                <a:effectLst/>
              </a:rPr>
              <a:t>high school 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 </a:t>
            </a:r>
            <a:r>
              <a:rPr lang="en-US" sz="2800" dirty="0" smtClean="0">
                <a:effectLst/>
              </a:rPr>
              <a:t>$</a:t>
            </a:r>
            <a:r>
              <a:rPr lang="en-US" sz="2800" dirty="0">
                <a:effectLst/>
              </a:rPr>
              <a:t>1.2 million for faculty and staff development </a:t>
            </a:r>
            <a:r>
              <a:rPr lang="en-US" sz="2800" dirty="0" smtClean="0">
                <a:effectLst/>
              </a:rPr>
              <a:t> to </a:t>
            </a:r>
            <a:r>
              <a:rPr lang="en-US" sz="2800" dirty="0">
                <a:effectLst/>
              </a:rPr>
              <a:t>improve curriculum, instruction, student </a:t>
            </a:r>
            <a:r>
              <a:rPr lang="en-US" sz="2800" dirty="0" smtClean="0">
                <a:effectLst/>
              </a:rPr>
              <a:t>services</a:t>
            </a:r>
            <a:r>
              <a:rPr lang="en-US" sz="2800" dirty="0">
                <a:effectLst/>
              </a:rPr>
              <a:t>, and program practices in the areas of </a:t>
            </a:r>
            <a:r>
              <a:rPr lang="en-US" sz="2800" dirty="0" smtClean="0">
                <a:effectLst/>
              </a:rPr>
              <a:t>basic </a:t>
            </a:r>
            <a:r>
              <a:rPr lang="en-US" sz="2800" dirty="0">
                <a:effectLst/>
              </a:rPr>
              <a:t>skills and ESL programs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3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BSI Allocations Nowadays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270176"/>
            <a:ext cx="7612064" cy="49827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Tutoring (WLDC, CSC, now only Sutter)</a:t>
            </a:r>
          </a:p>
          <a:p>
            <a:pPr lvl="1"/>
            <a:r>
              <a:rPr lang="en-US" dirty="0" smtClean="0"/>
              <a:t>Embedded Tutoring (ESL, English, Math)</a:t>
            </a:r>
          </a:p>
          <a:p>
            <a:r>
              <a:rPr lang="en-US" dirty="0" smtClean="0"/>
              <a:t>Early Alert</a:t>
            </a:r>
          </a:p>
          <a:p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Communities of Practice (Across disciplines)</a:t>
            </a:r>
          </a:p>
          <a:p>
            <a:pPr lvl="1"/>
            <a:r>
              <a:rPr lang="en-US" dirty="0" smtClean="0"/>
              <a:t>ESL Focus Group</a:t>
            </a:r>
          </a:p>
          <a:p>
            <a:pPr lvl="1"/>
            <a:r>
              <a:rPr lang="en-US" dirty="0" smtClean="0"/>
              <a:t>Adjunct and Faculty Attendance at BSI Workshops</a:t>
            </a:r>
          </a:p>
          <a:p>
            <a:pPr lvl="2"/>
            <a:r>
              <a:rPr lang="en-US" dirty="0" smtClean="0"/>
              <a:t>Acceleration</a:t>
            </a:r>
          </a:p>
          <a:p>
            <a:pPr lvl="2"/>
            <a:r>
              <a:rPr lang="en-US" dirty="0" smtClean="0"/>
              <a:t>Reading Apprenticeship and Habits of Mind</a:t>
            </a:r>
          </a:p>
          <a:p>
            <a:pPr lvl="2"/>
            <a:r>
              <a:rPr lang="en-US" dirty="0" smtClean="0"/>
              <a:t>Remediation</a:t>
            </a:r>
          </a:p>
          <a:p>
            <a:pPr lvl="2"/>
            <a:r>
              <a:rPr lang="en-US" dirty="0" smtClean="0"/>
              <a:t>Student Support Service</a:t>
            </a:r>
          </a:p>
          <a:p>
            <a:pPr lvl="1"/>
            <a:r>
              <a:rPr lang="en-US" dirty="0" smtClean="0"/>
              <a:t>Laptops (Portable – English, CSC)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6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BSI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</a:t>
            </a:r>
          </a:p>
          <a:p>
            <a:r>
              <a:rPr lang="en-US" dirty="0" smtClean="0"/>
              <a:t>Form:  Request for Funding</a:t>
            </a:r>
          </a:p>
          <a:p>
            <a:r>
              <a:rPr lang="en-US" dirty="0" smtClean="0"/>
              <a:t>Form: Adjunct Workshop/Presentation Paperwork</a:t>
            </a:r>
          </a:p>
          <a:p>
            <a:r>
              <a:rPr lang="en-US" smtClean="0"/>
              <a:t>Form: Adjunct </a:t>
            </a:r>
            <a:r>
              <a:rPr lang="en-US" dirty="0" smtClean="0"/>
              <a:t>Workshop/Presentation Paperwork</a:t>
            </a:r>
          </a:p>
          <a:p>
            <a:r>
              <a:rPr lang="en-US" dirty="0" smtClean="0"/>
              <a:t>Best Practices – Notes from BSI Coordinators webinars and workshops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6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Custom 2">
      <a:dk1>
        <a:srgbClr val="0000FE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204</TotalTime>
  <Words>361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Habitat</vt:lpstr>
      <vt:lpstr>Basic Skills Initiative (BSI)</vt:lpstr>
      <vt:lpstr>What are Basic Skills and Basic Skill Courses?</vt:lpstr>
      <vt:lpstr>Who are BSI Students?</vt:lpstr>
      <vt:lpstr>Legislative Analysts’ Office of State of California Identifies Six Evidence Based Strategies 02/05/16):  </vt:lpstr>
      <vt:lpstr>BSI Sunsets after 2016-2017 to SSBS (Student Success for Basic Skills)</vt:lpstr>
      <vt:lpstr>BSI Allocations Nowadays</vt:lpstr>
      <vt:lpstr>BSI Website</vt:lpstr>
    </vt:vector>
  </TitlesOfParts>
  <Company>Yuba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Skills Initiative (BSI)</dc:title>
  <dc:creator>Francesca Hulin</dc:creator>
  <cp:lastModifiedBy>Francesca Hulin</cp:lastModifiedBy>
  <cp:revision>19</cp:revision>
  <dcterms:created xsi:type="dcterms:W3CDTF">2017-01-19T02:39:42Z</dcterms:created>
  <dcterms:modified xsi:type="dcterms:W3CDTF">2017-08-11T14:38:00Z</dcterms:modified>
</cp:coreProperties>
</file>