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1" r:id="rId1"/>
  </p:sldMasterIdLst>
  <p:sldIdLst>
    <p:sldId id="256" r:id="rId2"/>
    <p:sldId id="261" r:id="rId3"/>
    <p:sldId id="262" r:id="rId4"/>
    <p:sldId id="258" r:id="rId5"/>
    <p:sldId id="259" r:id="rId6"/>
    <p:sldId id="260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112-CA2E-0A43-997F-395DC74B3F77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585-6F9B-6245-B694-62FE457D9B7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112-CA2E-0A43-997F-395DC74B3F77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585-6F9B-6245-B694-62FE457D9B7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112-CA2E-0A43-997F-395DC74B3F77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585-6F9B-6245-B694-62FE457D9B7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112-CA2E-0A43-997F-395DC74B3F77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585-6F9B-6245-B694-62FE457D9B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112-CA2E-0A43-997F-395DC74B3F77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585-6F9B-6245-B694-62FE457D9B7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112-CA2E-0A43-997F-395DC74B3F77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585-6F9B-6245-B694-62FE457D9B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112-CA2E-0A43-997F-395DC74B3F77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585-6F9B-6245-B694-62FE457D9B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112-CA2E-0A43-997F-395DC74B3F77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585-6F9B-6245-B694-62FE457D9B7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112-CA2E-0A43-997F-395DC74B3F77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585-6F9B-6245-B694-62FE457D9B7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112-CA2E-0A43-997F-395DC74B3F77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585-6F9B-6245-B694-62FE457D9B7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112-CA2E-0A43-997F-395DC74B3F77}" type="datetimeFigureOut">
              <a:rPr lang="en-US" smtClean="0"/>
              <a:t>8/7/17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585-6F9B-6245-B694-62FE457D9B7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112-CA2E-0A43-997F-395DC74B3F77}" type="datetimeFigureOut">
              <a:rPr lang="en-US" smtClean="0"/>
              <a:t>8/7/17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585-6F9B-6245-B694-62FE457D9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112-CA2E-0A43-997F-395DC74B3F77}" type="datetimeFigureOut">
              <a:rPr lang="en-US" smtClean="0"/>
              <a:t>8/7/17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585-6F9B-6245-B694-62FE457D9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1112-CA2E-0A43-997F-395DC74B3F77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B991112-CA2E-0A43-997F-395DC74B3F77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42C2A585-6F9B-6245-B694-62FE457D9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  <p:sldLayoutId id="2147484196" r:id="rId15"/>
    <p:sldLayoutId id="214748419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Embedded Bi-lingual Tutoring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English for Computers </a:t>
            </a:r>
          </a:p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635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for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Course Description: </a:t>
            </a:r>
          </a:p>
          <a:p>
            <a:pPr marL="0" indent="0">
              <a:buNone/>
            </a:pPr>
            <a:r>
              <a:rPr lang="en-US" dirty="0"/>
              <a:t>Provides students with basic computer and word processing skills necessary to format, type, retrieve, and revise simple documents, </a:t>
            </a:r>
            <a:r>
              <a:rPr lang="en-US" dirty="0" smtClean="0"/>
              <a:t>use varied </a:t>
            </a:r>
            <a:r>
              <a:rPr lang="en-US" dirty="0"/>
              <a:t>software, and perform basic research using the Internet related to their academic needs and future employment. Additionally</a:t>
            </a:r>
            <a:r>
              <a:rPr lang="en-US" dirty="0" smtClean="0"/>
              <a:t>, students </a:t>
            </a:r>
            <a:r>
              <a:rPr lang="en-US" dirty="0"/>
              <a:t>will work on English skills, such as reading, following directions (both reading and listening), and vocabulary development </a:t>
            </a:r>
            <a:r>
              <a:rPr lang="en-US" dirty="0" smtClean="0"/>
              <a:t>related to </a:t>
            </a:r>
            <a:r>
              <a:rPr lang="en-US" dirty="0"/>
              <a:t>computers. Intended for non-native English speakers with at least low-intermediate English proficiency. Concurrent enrollment in </a:t>
            </a:r>
            <a:r>
              <a:rPr lang="en-US" dirty="0" smtClean="0"/>
              <a:t>Level 4 </a:t>
            </a:r>
            <a:r>
              <a:rPr lang="en-US" dirty="0"/>
              <a:t>ESL courses (e.g. 245, 243) is highly </a:t>
            </a:r>
            <a:r>
              <a:rPr lang="en-US" dirty="0" smtClean="0"/>
              <a:t>recommended.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Keyboarding, Word 2013, Tables, PowerPoint,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6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Bi-lingual Tutors’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(Dari and Spanish)</a:t>
            </a:r>
          </a:p>
          <a:p>
            <a:r>
              <a:rPr lang="en-US" dirty="0" smtClean="0"/>
              <a:t>Assist students with computer assignments</a:t>
            </a:r>
          </a:p>
          <a:p>
            <a:r>
              <a:rPr lang="en-US" dirty="0" smtClean="0"/>
              <a:t>Assist me with Smart Equipment during Lectures</a:t>
            </a:r>
          </a:p>
          <a:p>
            <a:r>
              <a:rPr lang="en-US" dirty="0"/>
              <a:t>Grading </a:t>
            </a:r>
            <a:r>
              <a:rPr lang="en-US" dirty="0" smtClean="0"/>
              <a:t>occasionally of </a:t>
            </a:r>
            <a:r>
              <a:rPr lang="en-US" dirty="0"/>
              <a:t>vocabulary </a:t>
            </a:r>
            <a:r>
              <a:rPr lang="en-US" dirty="0" smtClean="0"/>
              <a:t>quizzes</a:t>
            </a:r>
          </a:p>
          <a:p>
            <a:r>
              <a:rPr lang="en-US" dirty="0" smtClean="0"/>
              <a:t>Presentation of a computer skill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0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396849"/>
              </p:ext>
            </p:extLst>
          </p:nvPr>
        </p:nvGraphicFramePr>
        <p:xfrm>
          <a:off x="650875" y="671513"/>
          <a:ext cx="8189913" cy="593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3" imgW="6362700" imgH="4610100" progId="Word.Document.12">
                  <p:embed/>
                </p:oleObj>
              </mc:Choice>
              <mc:Fallback>
                <p:oleObj name="Document" r:id="rId3" imgW="6362700" imgH="461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875" y="671513"/>
                        <a:ext cx="8189913" cy="593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00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955391"/>
              </p:ext>
            </p:extLst>
          </p:nvPr>
        </p:nvGraphicFramePr>
        <p:xfrm>
          <a:off x="555625" y="60325"/>
          <a:ext cx="8372475" cy="683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Document" r:id="rId3" imgW="6362700" imgH="4597400" progId="Word.Document.12">
                  <p:embed/>
                </p:oleObj>
              </mc:Choice>
              <mc:Fallback>
                <p:oleObj name="Document" r:id="rId3" imgW="6362700" imgH="459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625" y="60325"/>
                        <a:ext cx="8372475" cy="683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11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054435"/>
              </p:ext>
            </p:extLst>
          </p:nvPr>
        </p:nvGraphicFramePr>
        <p:xfrm>
          <a:off x="511175" y="-68263"/>
          <a:ext cx="8632825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ocument" r:id="rId3" imgW="6223000" imgH="2552700" progId="Word.Document.12">
                  <p:embed/>
                </p:oleObj>
              </mc:Choice>
              <mc:Fallback>
                <p:oleObj name="Document" r:id="rId3" imgW="6223000" imgH="255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175" y="-68263"/>
                        <a:ext cx="8632825" cy="354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46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1014" y="211394"/>
            <a:ext cx="8662986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2017 Survey Question</a:t>
            </a:r>
          </a:p>
          <a:p>
            <a:r>
              <a:rPr lang="en-US" dirty="0" smtClean="0"/>
              <a:t>6</a:t>
            </a:r>
            <a:r>
              <a:rPr lang="en-US" b="1" dirty="0"/>
              <a:t>.  Do you feel more confident using a computer to:  (Check ALL that apply)</a:t>
            </a:r>
            <a:endParaRPr lang="en-US" dirty="0"/>
          </a:p>
          <a:p>
            <a:r>
              <a:rPr lang="en-US" b="1" dirty="0"/>
              <a:t>A.  Basic Computer Operations:</a:t>
            </a:r>
            <a:endParaRPr lang="en-US" dirty="0"/>
          </a:p>
          <a:p>
            <a:r>
              <a:rPr lang="en-US" dirty="0"/>
              <a:t>____Create and format a document (Heading, and spacing) </a:t>
            </a:r>
          </a:p>
          <a:p>
            <a:r>
              <a:rPr lang="en-US" dirty="0"/>
              <a:t>____Type a document.</a:t>
            </a:r>
          </a:p>
          <a:p>
            <a:r>
              <a:rPr lang="en-US" dirty="0"/>
              <a:t>____Save a document onto a flash drive.</a:t>
            </a:r>
          </a:p>
          <a:p>
            <a:r>
              <a:rPr lang="en-US" dirty="0"/>
              <a:t>____Open a document</a:t>
            </a:r>
          </a:p>
          <a:p>
            <a:r>
              <a:rPr lang="en-US" dirty="0"/>
              <a:t>____Revise (edit) a document.</a:t>
            </a:r>
          </a:p>
          <a:p>
            <a:r>
              <a:rPr lang="en-US" dirty="0"/>
              <a:t>____Type a paragraph with a title that is centered.</a:t>
            </a:r>
          </a:p>
          <a:p>
            <a:r>
              <a:rPr lang="en-US" dirty="0"/>
              <a:t>____Indent first line of a paragraph.</a:t>
            </a:r>
          </a:p>
          <a:p>
            <a:r>
              <a:rPr lang="en-US" dirty="0"/>
              <a:t>____Use, Bold, Italics, and Underline</a:t>
            </a:r>
          </a:p>
          <a:p>
            <a:r>
              <a:rPr lang="en-US" dirty="0"/>
              <a:t>____Change spacing of a document 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B.  PowerPoint</a:t>
            </a:r>
            <a:endParaRPr lang="en-US" dirty="0"/>
          </a:p>
          <a:p>
            <a:r>
              <a:rPr lang="en-US" dirty="0"/>
              <a:t>____Create a PowerPoint with more than one slide</a:t>
            </a:r>
          </a:p>
          <a:p>
            <a:r>
              <a:rPr lang="en-US" dirty="0"/>
              <a:t>____Choose a layout for the slides</a:t>
            </a:r>
          </a:p>
          <a:p>
            <a:r>
              <a:rPr lang="en-US" dirty="0"/>
              <a:t>____Select a Design</a:t>
            </a:r>
          </a:p>
          <a:p>
            <a:r>
              <a:rPr lang="en-US" dirty="0"/>
              <a:t>____Insert text onto a slide</a:t>
            </a:r>
          </a:p>
          <a:p>
            <a:r>
              <a:rPr lang="en-US" dirty="0"/>
              <a:t>____Insert pictures from the Internet onto a slide.</a:t>
            </a:r>
          </a:p>
          <a:p>
            <a:r>
              <a:rPr lang="en-US" dirty="0"/>
              <a:t>____Insert pictures from my camera and/or email onto a slide.</a:t>
            </a:r>
          </a:p>
          <a:p>
            <a:r>
              <a:rPr lang="en-US" dirty="0"/>
              <a:t>____Set up an introduction slide and conclusion slide for a presentation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8778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774" y="265410"/>
            <a:ext cx="824595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C.  Tables</a:t>
            </a:r>
            <a:endParaRPr lang="en-US" dirty="0"/>
          </a:p>
          <a:p>
            <a:r>
              <a:rPr lang="en-US" dirty="0"/>
              <a:t>____ Use a table to create a calendar for use of my assignments in school</a:t>
            </a:r>
          </a:p>
          <a:p>
            <a:r>
              <a:rPr lang="en-US" dirty="0"/>
              <a:t>____ Type information into a cell on a table.</a:t>
            </a:r>
          </a:p>
          <a:p>
            <a:r>
              <a:rPr lang="en-US" dirty="0"/>
              <a:t>____ Merge cells</a:t>
            </a:r>
          </a:p>
          <a:p>
            <a:r>
              <a:rPr lang="en-US" dirty="0"/>
              <a:t>____ Delete cells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D.  Internet</a:t>
            </a:r>
            <a:endParaRPr lang="en-US" dirty="0"/>
          </a:p>
          <a:p>
            <a:r>
              <a:rPr lang="en-US" dirty="0"/>
              <a:t>____Access the Internet using a Browser</a:t>
            </a:r>
          </a:p>
          <a:p>
            <a:r>
              <a:rPr lang="en-US" dirty="0"/>
              <a:t>____Type an address in the address bar</a:t>
            </a:r>
          </a:p>
          <a:p>
            <a:r>
              <a:rPr lang="en-US" dirty="0"/>
              <a:t>____Access Google to search for information</a:t>
            </a:r>
          </a:p>
          <a:p>
            <a:r>
              <a:rPr lang="en-US" dirty="0"/>
              <a:t>____Access the Yuba College Website</a:t>
            </a:r>
          </a:p>
          <a:p>
            <a:r>
              <a:rPr lang="en-US" dirty="0"/>
              <a:t>____Access Canvas to check my grades.</a:t>
            </a:r>
          </a:p>
          <a:p>
            <a:r>
              <a:rPr lang="en-US" dirty="0"/>
              <a:t>____Find the weather</a:t>
            </a:r>
          </a:p>
          <a:p>
            <a:r>
              <a:rPr lang="en-US" dirty="0"/>
              <a:t>____Get directions to a </a:t>
            </a:r>
            <a:r>
              <a:rPr lang="en-US" dirty="0" smtClean="0"/>
              <a:t>location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Every student checked all skills, except 2 who indicated features not confident in:</a:t>
            </a:r>
          </a:p>
          <a:p>
            <a:pPr marL="342900" indent="-342900">
              <a:buAutoNum type="arabicPeriod"/>
            </a:pPr>
            <a:r>
              <a:rPr lang="en-US" dirty="0" smtClean="0"/>
              <a:t>All but “Create and Format a Document (A Word)</a:t>
            </a:r>
          </a:p>
          <a:p>
            <a:pPr marL="342900" indent="-342900">
              <a:buAutoNum type="arabicPeriod"/>
            </a:pPr>
            <a:r>
              <a:rPr lang="en-US" dirty="0" smtClean="0"/>
              <a:t>All but “Create and Format a Document  (Word) and Insert Text onto a slide (PP)</a:t>
            </a:r>
          </a:p>
          <a:p>
            <a:pPr marL="342900" indent="-342900">
              <a:buAutoNum type="arabicPeriod"/>
            </a:pPr>
            <a:r>
              <a:rPr lang="en-US" dirty="0" smtClean="0"/>
              <a:t>One student was a computer programmer from Columbia who only wanted to Learn the English of Computers.  She wrote:  “I didn’t know the vocabulary in English, but I know the programs because I did work on this in Columbia.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6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511" y="320605"/>
            <a:ext cx="6585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ESL Computer Literacy </a:t>
            </a:r>
            <a:r>
              <a:rPr lang="en-US" b="1" dirty="0" smtClean="0"/>
              <a:t>Assessment</a:t>
            </a:r>
            <a:endParaRPr lang="en-US" dirty="0"/>
          </a:p>
          <a:p>
            <a:r>
              <a:rPr lang="en-US" dirty="0"/>
              <a:t>Administered first week on January 21, </a:t>
            </a:r>
            <a:r>
              <a:rPr lang="en-US" dirty="0" smtClean="0"/>
              <a:t>2016</a:t>
            </a:r>
            <a:endParaRPr lang="en-US" dirty="0"/>
          </a:p>
          <a:p>
            <a:r>
              <a:rPr lang="en-US" dirty="0"/>
              <a:t>Administered end-of semester assessment 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33511" y="1267199"/>
            <a:ext cx="8651732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Question:  What goals did you have when entering this class, were you able to meet them</a:t>
            </a:r>
            <a:r>
              <a:rPr lang="en-US" dirty="0"/>
              <a:t>:</a:t>
            </a:r>
          </a:p>
          <a:p>
            <a:r>
              <a:rPr lang="en-US" dirty="0"/>
              <a:t> </a:t>
            </a:r>
          </a:p>
          <a:p>
            <a:r>
              <a:rPr lang="en-US" sz="1600" b="1" dirty="0"/>
              <a:t>Afghani (high-beginning  level</a:t>
            </a:r>
            <a:r>
              <a:rPr lang="en-US" sz="1600" b="1" dirty="0" smtClean="0"/>
              <a:t>)</a:t>
            </a:r>
            <a:endParaRPr lang="en-US" sz="1600" dirty="0"/>
          </a:p>
          <a:p>
            <a:pPr marL="285750" lvl="0" indent="-285750">
              <a:buFont typeface="Arial"/>
              <a:buChar char="•"/>
            </a:pPr>
            <a:r>
              <a:rPr lang="en-US" sz="1600" dirty="0"/>
              <a:t>When I came in the computer class, I don’t know how to use Microsoft Word 2013 and Microsoft PowerPoint. Then this class I learnt lot of computer vocabulary and use </a:t>
            </a:r>
            <a:r>
              <a:rPr lang="en-US" sz="1600" dirty="0" err="1" smtClean="0"/>
              <a:t>compuer</a:t>
            </a:r>
            <a:r>
              <a:rPr lang="en-US" sz="1600" dirty="0"/>
              <a:t>. (sic</a:t>
            </a:r>
            <a:r>
              <a:rPr lang="en-US" sz="1600" dirty="0" smtClean="0"/>
              <a:t>)</a:t>
            </a:r>
          </a:p>
          <a:p>
            <a:pPr marL="285750" lvl="0" indent="-285750">
              <a:buFont typeface="Arial"/>
              <a:buChar char="•"/>
            </a:pPr>
            <a:endParaRPr lang="en-US" sz="1600" dirty="0"/>
          </a:p>
          <a:p>
            <a:pPr marL="285750" lvl="0" indent="-285750">
              <a:buFont typeface="Arial"/>
              <a:buChar char="•"/>
            </a:pPr>
            <a:r>
              <a:rPr lang="en-US" sz="1600" dirty="0" smtClean="0"/>
              <a:t>I </a:t>
            </a:r>
            <a:r>
              <a:rPr lang="en-US" sz="1600" dirty="0"/>
              <a:t>study word, mouse, bold, </a:t>
            </a:r>
            <a:r>
              <a:rPr lang="en-US" sz="1600" dirty="0" err="1"/>
              <a:t>siz</a:t>
            </a:r>
            <a:r>
              <a:rPr lang="en-US" sz="1600" dirty="0"/>
              <a:t>, all I was able to meet all my goals</a:t>
            </a:r>
            <a:r>
              <a:rPr lang="en-US" sz="1600" dirty="0" smtClean="0"/>
              <a:t>.</a:t>
            </a:r>
            <a:r>
              <a:rPr lang="en-US" sz="1600" dirty="0"/>
              <a:t> </a:t>
            </a:r>
            <a:endParaRPr lang="en-US" sz="1600" dirty="0" smtClean="0"/>
          </a:p>
          <a:p>
            <a:pPr marL="285750" lvl="0" indent="-285750">
              <a:buFont typeface="Arial"/>
              <a:buChar char="•"/>
            </a:pPr>
            <a:endParaRPr lang="en-US" sz="1600" dirty="0"/>
          </a:p>
          <a:p>
            <a:pPr marL="285750" lvl="0" indent="-285750">
              <a:buFont typeface="Arial"/>
              <a:buChar char="•"/>
            </a:pPr>
            <a:r>
              <a:rPr lang="en-US" sz="1600" dirty="0"/>
              <a:t>I want to learning typing. I want learn type keyboard. I want to learn find and open a program. I learned all a program of computers and I did my goals</a:t>
            </a:r>
            <a:r>
              <a:rPr lang="en-US" sz="1600" dirty="0" smtClean="0"/>
              <a:t>.</a:t>
            </a:r>
          </a:p>
          <a:p>
            <a:pPr lvl="0"/>
            <a:endParaRPr lang="en-US" sz="1600" dirty="0"/>
          </a:p>
          <a:p>
            <a:pPr marL="285750" lvl="0" indent="-285750">
              <a:buFont typeface="Arial"/>
              <a:buChar char="•"/>
            </a:pPr>
            <a:r>
              <a:rPr lang="en-US" sz="1600" dirty="0" smtClean="0"/>
              <a:t>My </a:t>
            </a:r>
            <a:r>
              <a:rPr lang="en-US" sz="1600" dirty="0"/>
              <a:t>goals from this class to learn more about computers.  I’ve improved my computer skills and can do my homework by myself.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Mexican (Level 5 – intermediate</a:t>
            </a:r>
            <a:r>
              <a:rPr lang="en-US" sz="1600" b="1" dirty="0" smtClean="0"/>
              <a:t>)</a:t>
            </a:r>
            <a:endParaRPr lang="en-US" sz="1600" dirty="0"/>
          </a:p>
          <a:p>
            <a:pPr lvl="0"/>
            <a:r>
              <a:rPr lang="en-US" sz="1600" dirty="0"/>
              <a:t>Yes, I met my goals. I think we need more time in each topic. I felt it was a little bit fast.</a:t>
            </a:r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Thai:</a:t>
            </a:r>
            <a:endParaRPr lang="en-US" sz="1600" dirty="0"/>
          </a:p>
          <a:p>
            <a:pPr lvl="0"/>
            <a:r>
              <a:rPr lang="en-US" sz="1600" dirty="0"/>
              <a:t>My goals were how to use a computer. I was able met them.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19575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363</TotalTime>
  <Words>326</Words>
  <Application>Microsoft Macintosh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Travelogue</vt:lpstr>
      <vt:lpstr>Microsoft Word Document</vt:lpstr>
      <vt:lpstr>Embedded Bi-lingual Tutoring</vt:lpstr>
      <vt:lpstr>English for Computers</vt:lpstr>
      <vt:lpstr>Embedded Bi-lingual Tutors’ Duties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Yuba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Bi-lingual Tutoring</dc:title>
  <dc:creator>Francesca Hulin</dc:creator>
  <cp:lastModifiedBy>Francesca Hulin</cp:lastModifiedBy>
  <cp:revision>23</cp:revision>
  <dcterms:created xsi:type="dcterms:W3CDTF">2016-08-07T03:34:21Z</dcterms:created>
  <dcterms:modified xsi:type="dcterms:W3CDTF">2017-08-08T05:07:46Z</dcterms:modified>
</cp:coreProperties>
</file>