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7"/>
  </p:notesMasterIdLst>
  <p:handoutMasterIdLst>
    <p:handoutMasterId r:id="rId28"/>
  </p:handoutMasterIdLst>
  <p:sldIdLst>
    <p:sldId id="256" r:id="rId2"/>
    <p:sldId id="257" r:id="rId3"/>
    <p:sldId id="263" r:id="rId4"/>
    <p:sldId id="265" r:id="rId5"/>
    <p:sldId id="276" r:id="rId6"/>
    <p:sldId id="277" r:id="rId7"/>
    <p:sldId id="275" r:id="rId8"/>
    <p:sldId id="281" r:id="rId9"/>
    <p:sldId id="282" r:id="rId10"/>
    <p:sldId id="274" r:id="rId11"/>
    <p:sldId id="279" r:id="rId12"/>
    <p:sldId id="267" r:id="rId13"/>
    <p:sldId id="278" r:id="rId14"/>
    <p:sldId id="273" r:id="rId15"/>
    <p:sldId id="283" r:id="rId16"/>
    <p:sldId id="280" r:id="rId17"/>
    <p:sldId id="260" r:id="rId18"/>
    <p:sldId id="270" r:id="rId19"/>
    <p:sldId id="259" r:id="rId20"/>
    <p:sldId id="269" r:id="rId21"/>
    <p:sldId id="272" r:id="rId22"/>
    <p:sldId id="268" r:id="rId23"/>
    <p:sldId id="261" r:id="rId24"/>
    <p:sldId id="264" r:id="rId25"/>
    <p:sldId id="271" r:id="rId26"/>
  </p:sldIdLst>
  <p:sldSz cx="12192000" cy="6858000"/>
  <p:notesSz cx="7077075" cy="9383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60"/>
  </p:normalViewPr>
  <p:slideViewPr>
    <p:cSldViewPr snapToGrid="0">
      <p:cViewPr varScale="1">
        <p:scale>
          <a:sx n="123" d="100"/>
          <a:sy n="123" d="100"/>
        </p:scale>
        <p:origin x="11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815"/>
          </a:xfrm>
          <a:prstGeom prst="rect">
            <a:avLst/>
          </a:prstGeom>
        </p:spPr>
        <p:txBody>
          <a:bodyPr vert="horz" lIns="94055" tIns="47028" rIns="94055" bIns="4702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70815"/>
          </a:xfrm>
          <a:prstGeom prst="rect">
            <a:avLst/>
          </a:prstGeom>
        </p:spPr>
        <p:txBody>
          <a:bodyPr vert="horz" lIns="94055" tIns="47028" rIns="94055" bIns="47028" rtlCol="0"/>
          <a:lstStyle>
            <a:lvl1pPr algn="r">
              <a:defRPr sz="1200"/>
            </a:lvl1pPr>
          </a:lstStyle>
          <a:p>
            <a:fld id="{44EE8ACC-569C-4751-B9B1-DEFC2313B79E}" type="datetimeFigureOut">
              <a:rPr lang="en-US" smtClean="0"/>
              <a:t>8/7/2019</a:t>
            </a:fld>
            <a:endParaRPr lang="en-US"/>
          </a:p>
        </p:txBody>
      </p:sp>
      <p:sp>
        <p:nvSpPr>
          <p:cNvPr id="4" name="Footer Placeholder 3"/>
          <p:cNvSpPr>
            <a:spLocks noGrp="1"/>
          </p:cNvSpPr>
          <p:nvPr>
            <p:ph type="ftr" sz="quarter" idx="2"/>
          </p:nvPr>
        </p:nvSpPr>
        <p:spPr>
          <a:xfrm>
            <a:off x="0" y="8912899"/>
            <a:ext cx="3066733" cy="470814"/>
          </a:xfrm>
          <a:prstGeom prst="rect">
            <a:avLst/>
          </a:prstGeom>
        </p:spPr>
        <p:txBody>
          <a:bodyPr vert="horz" lIns="94055" tIns="47028" rIns="94055" bIns="4702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12899"/>
            <a:ext cx="3066733" cy="470814"/>
          </a:xfrm>
          <a:prstGeom prst="rect">
            <a:avLst/>
          </a:prstGeom>
        </p:spPr>
        <p:txBody>
          <a:bodyPr vert="horz" lIns="94055" tIns="47028" rIns="94055" bIns="47028" rtlCol="0" anchor="b"/>
          <a:lstStyle>
            <a:lvl1pPr algn="r">
              <a:defRPr sz="1200"/>
            </a:lvl1pPr>
          </a:lstStyle>
          <a:p>
            <a:fld id="{8BE40DDB-4A22-4258-90AB-41BC0D78D5E5}" type="slidenum">
              <a:rPr lang="en-US" smtClean="0"/>
              <a:t>‹#›</a:t>
            </a:fld>
            <a:endParaRPr lang="en-US"/>
          </a:p>
        </p:txBody>
      </p:sp>
    </p:spTree>
    <p:extLst>
      <p:ext uri="{BB962C8B-B14F-4D97-AF65-F5344CB8AC3E}">
        <p14:creationId xmlns:p14="http://schemas.microsoft.com/office/powerpoint/2010/main" val="1483636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D94304D0-CEC2-404A-BF23-AE44367B1D01}" type="datetimeFigureOut">
              <a:rPr lang="en-US" smtClean="0"/>
              <a:t>8/8/2019</a:t>
            </a:fld>
            <a:endParaRPr lang="en-US"/>
          </a:p>
        </p:txBody>
      </p:sp>
      <p:sp>
        <p:nvSpPr>
          <p:cNvPr id="4" name="Slide Image Placeholder 3"/>
          <p:cNvSpPr>
            <a:spLocks noGrp="1" noRot="1" noChangeAspect="1"/>
          </p:cNvSpPr>
          <p:nvPr>
            <p:ph type="sldImg" idx="2"/>
          </p:nvPr>
        </p:nvSpPr>
        <p:spPr>
          <a:xfrm>
            <a:off x="723900" y="1173163"/>
            <a:ext cx="5629275" cy="31670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16438"/>
            <a:ext cx="5661025" cy="369411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3813"/>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913813"/>
            <a:ext cx="3067050" cy="469900"/>
          </a:xfrm>
          <a:prstGeom prst="rect">
            <a:avLst/>
          </a:prstGeom>
        </p:spPr>
        <p:txBody>
          <a:bodyPr vert="horz" lIns="91440" tIns="45720" rIns="91440" bIns="45720" rtlCol="0" anchor="b"/>
          <a:lstStyle>
            <a:lvl1pPr algn="r">
              <a:defRPr sz="1200"/>
            </a:lvl1pPr>
          </a:lstStyle>
          <a:p>
            <a:fld id="{CA83BFF7-0E73-42C1-9BB5-283F1EC52AD6}" type="slidenum">
              <a:rPr lang="en-US" smtClean="0"/>
              <a:t>‹#›</a:t>
            </a:fld>
            <a:endParaRPr lang="en-US"/>
          </a:p>
        </p:txBody>
      </p:sp>
    </p:spTree>
    <p:extLst>
      <p:ext uri="{BB962C8B-B14F-4D97-AF65-F5344CB8AC3E}">
        <p14:creationId xmlns:p14="http://schemas.microsoft.com/office/powerpoint/2010/main" val="107077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 2 of the G for EO</a:t>
            </a:r>
            <a:endParaRPr lang="en-US" dirty="0"/>
          </a:p>
        </p:txBody>
      </p:sp>
      <p:sp>
        <p:nvSpPr>
          <p:cNvPr id="4" name="Slide Number Placeholder 3"/>
          <p:cNvSpPr>
            <a:spLocks noGrp="1"/>
          </p:cNvSpPr>
          <p:nvPr>
            <p:ph type="sldNum" sz="quarter" idx="10"/>
          </p:nvPr>
        </p:nvSpPr>
        <p:spPr/>
        <p:txBody>
          <a:bodyPr/>
          <a:lstStyle/>
          <a:p>
            <a:fld id="{CA83BFF7-0E73-42C1-9BB5-283F1EC52AD6}" type="slidenum">
              <a:rPr lang="en-US" smtClean="0"/>
              <a:t>5</a:t>
            </a:fld>
            <a:endParaRPr lang="en-US"/>
          </a:p>
        </p:txBody>
      </p:sp>
    </p:spTree>
    <p:extLst>
      <p:ext uri="{BB962C8B-B14F-4D97-AF65-F5344CB8AC3E}">
        <p14:creationId xmlns:p14="http://schemas.microsoft.com/office/powerpoint/2010/main" val="1140673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3BFF7-0E73-42C1-9BB5-283F1EC52AD6}" type="slidenum">
              <a:rPr lang="en-US" smtClean="0"/>
              <a:t>14</a:t>
            </a:fld>
            <a:endParaRPr lang="en-US"/>
          </a:p>
        </p:txBody>
      </p:sp>
    </p:spTree>
    <p:extLst>
      <p:ext uri="{BB962C8B-B14F-4D97-AF65-F5344CB8AC3E}">
        <p14:creationId xmlns:p14="http://schemas.microsoft.com/office/powerpoint/2010/main" val="76123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 23-go over each one,</a:t>
            </a:r>
            <a:r>
              <a:rPr lang="en-US" baseline="0" dirty="0" smtClean="0"/>
              <a:t> what to do. </a:t>
            </a:r>
            <a:endParaRPr lang="en-US" dirty="0"/>
          </a:p>
        </p:txBody>
      </p:sp>
      <p:sp>
        <p:nvSpPr>
          <p:cNvPr id="4" name="Slide Number Placeholder 3"/>
          <p:cNvSpPr>
            <a:spLocks noGrp="1"/>
          </p:cNvSpPr>
          <p:nvPr>
            <p:ph type="sldNum" sz="quarter" idx="10"/>
          </p:nvPr>
        </p:nvSpPr>
        <p:spPr/>
        <p:txBody>
          <a:bodyPr/>
          <a:lstStyle/>
          <a:p>
            <a:fld id="{CA83BFF7-0E73-42C1-9BB5-283F1EC52AD6}" type="slidenum">
              <a:rPr lang="en-US" smtClean="0"/>
              <a:t>15</a:t>
            </a:fld>
            <a:endParaRPr lang="en-US"/>
          </a:p>
        </p:txBody>
      </p:sp>
    </p:spTree>
    <p:extLst>
      <p:ext uri="{BB962C8B-B14F-4D97-AF65-F5344CB8AC3E}">
        <p14:creationId xmlns:p14="http://schemas.microsoft.com/office/powerpoint/2010/main" val="240353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 19 OF G TO EO</a:t>
            </a:r>
            <a:endParaRPr lang="en-US" dirty="0"/>
          </a:p>
        </p:txBody>
      </p:sp>
      <p:sp>
        <p:nvSpPr>
          <p:cNvPr id="4" name="Slide Number Placeholder 3"/>
          <p:cNvSpPr>
            <a:spLocks noGrp="1"/>
          </p:cNvSpPr>
          <p:nvPr>
            <p:ph type="sldNum" sz="quarter" idx="10"/>
          </p:nvPr>
        </p:nvSpPr>
        <p:spPr/>
        <p:txBody>
          <a:bodyPr/>
          <a:lstStyle/>
          <a:p>
            <a:fld id="{CA83BFF7-0E73-42C1-9BB5-283F1EC52AD6}" type="slidenum">
              <a:rPr lang="en-US" smtClean="0"/>
              <a:t>16</a:t>
            </a:fld>
            <a:endParaRPr lang="en-US"/>
          </a:p>
        </p:txBody>
      </p:sp>
    </p:spTree>
    <p:extLst>
      <p:ext uri="{BB962C8B-B14F-4D97-AF65-F5344CB8AC3E}">
        <p14:creationId xmlns:p14="http://schemas.microsoft.com/office/powerpoint/2010/main" val="1153234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the links </a:t>
            </a:r>
            <a:endParaRPr lang="en-US" dirty="0"/>
          </a:p>
        </p:txBody>
      </p:sp>
      <p:sp>
        <p:nvSpPr>
          <p:cNvPr id="4" name="Slide Number Placeholder 3"/>
          <p:cNvSpPr>
            <a:spLocks noGrp="1"/>
          </p:cNvSpPr>
          <p:nvPr>
            <p:ph type="sldNum" sz="quarter" idx="10"/>
          </p:nvPr>
        </p:nvSpPr>
        <p:spPr/>
        <p:txBody>
          <a:bodyPr/>
          <a:lstStyle/>
          <a:p>
            <a:fld id="{CA83BFF7-0E73-42C1-9BB5-283F1EC52AD6}" type="slidenum">
              <a:rPr lang="en-US" smtClean="0"/>
              <a:t>22</a:t>
            </a:fld>
            <a:endParaRPr lang="en-US"/>
          </a:p>
        </p:txBody>
      </p:sp>
    </p:spTree>
    <p:extLst>
      <p:ext uri="{BB962C8B-B14F-4D97-AF65-F5344CB8AC3E}">
        <p14:creationId xmlns:p14="http://schemas.microsoft.com/office/powerpoint/2010/main" val="204438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 3 of G for EO</a:t>
            </a:r>
            <a:endParaRPr lang="en-US" dirty="0"/>
          </a:p>
        </p:txBody>
      </p:sp>
      <p:sp>
        <p:nvSpPr>
          <p:cNvPr id="4" name="Slide Number Placeholder 3"/>
          <p:cNvSpPr>
            <a:spLocks noGrp="1"/>
          </p:cNvSpPr>
          <p:nvPr>
            <p:ph type="sldNum" sz="quarter" idx="10"/>
          </p:nvPr>
        </p:nvSpPr>
        <p:spPr/>
        <p:txBody>
          <a:bodyPr/>
          <a:lstStyle/>
          <a:p>
            <a:fld id="{CA83BFF7-0E73-42C1-9BB5-283F1EC52AD6}" type="slidenum">
              <a:rPr lang="en-US" smtClean="0"/>
              <a:t>6</a:t>
            </a:fld>
            <a:endParaRPr lang="en-US"/>
          </a:p>
        </p:txBody>
      </p:sp>
    </p:spTree>
    <p:extLst>
      <p:ext uri="{BB962C8B-B14F-4D97-AF65-F5344CB8AC3E}">
        <p14:creationId xmlns:p14="http://schemas.microsoft.com/office/powerpoint/2010/main" val="175303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know who is responsible </a:t>
            </a:r>
            <a:endParaRPr lang="en-US" dirty="0"/>
          </a:p>
        </p:txBody>
      </p:sp>
      <p:sp>
        <p:nvSpPr>
          <p:cNvPr id="4" name="Slide Number Placeholder 3"/>
          <p:cNvSpPr>
            <a:spLocks noGrp="1"/>
          </p:cNvSpPr>
          <p:nvPr>
            <p:ph type="sldNum" sz="quarter" idx="10"/>
          </p:nvPr>
        </p:nvSpPr>
        <p:spPr/>
        <p:txBody>
          <a:bodyPr/>
          <a:lstStyle/>
          <a:p>
            <a:fld id="{CA83BFF7-0E73-42C1-9BB5-283F1EC52AD6}" type="slidenum">
              <a:rPr lang="en-US" smtClean="0"/>
              <a:t>7</a:t>
            </a:fld>
            <a:endParaRPr lang="en-US"/>
          </a:p>
        </p:txBody>
      </p:sp>
    </p:spTree>
    <p:extLst>
      <p:ext uri="{BB962C8B-B14F-4D97-AF65-F5344CB8AC3E}">
        <p14:creationId xmlns:p14="http://schemas.microsoft.com/office/powerpoint/2010/main" val="172507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a:t>
            </a:r>
            <a:r>
              <a:rPr lang="en-US" baseline="0" dirty="0" smtClean="0"/>
              <a:t> 14 of G for EO</a:t>
            </a:r>
            <a:endParaRPr lang="en-US" dirty="0"/>
          </a:p>
        </p:txBody>
      </p:sp>
      <p:sp>
        <p:nvSpPr>
          <p:cNvPr id="4" name="Slide Number Placeholder 3"/>
          <p:cNvSpPr>
            <a:spLocks noGrp="1"/>
          </p:cNvSpPr>
          <p:nvPr>
            <p:ph type="sldNum" sz="quarter" idx="10"/>
          </p:nvPr>
        </p:nvSpPr>
        <p:spPr/>
        <p:txBody>
          <a:bodyPr/>
          <a:lstStyle/>
          <a:p>
            <a:fld id="{CA83BFF7-0E73-42C1-9BB5-283F1EC52AD6}" type="slidenum">
              <a:rPr lang="en-US" smtClean="0"/>
              <a:t>8</a:t>
            </a:fld>
            <a:endParaRPr lang="en-US"/>
          </a:p>
        </p:txBody>
      </p:sp>
    </p:spTree>
    <p:extLst>
      <p:ext uri="{BB962C8B-B14F-4D97-AF65-F5344CB8AC3E}">
        <p14:creationId xmlns:p14="http://schemas.microsoft.com/office/powerpoint/2010/main" val="192054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chain</a:t>
            </a:r>
            <a:r>
              <a:rPr lang="en-US" baseline="0" dirty="0" smtClean="0"/>
              <a:t> of command and type of incident activation will occur</a:t>
            </a:r>
            <a:endParaRPr lang="en-US" dirty="0"/>
          </a:p>
        </p:txBody>
      </p:sp>
      <p:sp>
        <p:nvSpPr>
          <p:cNvPr id="4" name="Slide Number Placeholder 3"/>
          <p:cNvSpPr>
            <a:spLocks noGrp="1"/>
          </p:cNvSpPr>
          <p:nvPr>
            <p:ph type="sldNum" sz="quarter" idx="10"/>
          </p:nvPr>
        </p:nvSpPr>
        <p:spPr/>
        <p:txBody>
          <a:bodyPr/>
          <a:lstStyle/>
          <a:p>
            <a:fld id="{CA83BFF7-0E73-42C1-9BB5-283F1EC52AD6}" type="slidenum">
              <a:rPr lang="en-US" smtClean="0"/>
              <a:t>9</a:t>
            </a:fld>
            <a:endParaRPr lang="en-US"/>
          </a:p>
        </p:txBody>
      </p:sp>
    </p:spTree>
    <p:extLst>
      <p:ext uri="{BB962C8B-B14F-4D97-AF65-F5344CB8AC3E}">
        <p14:creationId xmlns:p14="http://schemas.microsoft.com/office/powerpoint/2010/main" val="659683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Pg</a:t>
            </a:r>
            <a:r>
              <a:rPr lang="en-US" dirty="0" smtClean="0"/>
              <a:t> 14 of the G for EO</a:t>
            </a:r>
            <a:endParaRPr lang="en-US" dirty="0"/>
          </a:p>
        </p:txBody>
      </p:sp>
      <p:sp>
        <p:nvSpPr>
          <p:cNvPr id="4" name="Slide Number Placeholder 3"/>
          <p:cNvSpPr>
            <a:spLocks noGrp="1"/>
          </p:cNvSpPr>
          <p:nvPr>
            <p:ph type="sldNum" sz="quarter" idx="10"/>
          </p:nvPr>
        </p:nvSpPr>
        <p:spPr/>
        <p:txBody>
          <a:bodyPr/>
          <a:lstStyle/>
          <a:p>
            <a:fld id="{CA83BFF7-0E73-42C1-9BB5-283F1EC52AD6}" type="slidenum">
              <a:rPr lang="en-US" smtClean="0"/>
              <a:t>10</a:t>
            </a:fld>
            <a:endParaRPr lang="en-US"/>
          </a:p>
        </p:txBody>
      </p:sp>
    </p:spTree>
    <p:extLst>
      <p:ext uri="{BB962C8B-B14F-4D97-AF65-F5344CB8AC3E}">
        <p14:creationId xmlns:p14="http://schemas.microsoft.com/office/powerpoint/2010/main" val="241666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Pages 12-13 of Guide for EP</a:t>
            </a:r>
            <a:endParaRPr lang="en-US" dirty="0"/>
          </a:p>
        </p:txBody>
      </p:sp>
      <p:sp>
        <p:nvSpPr>
          <p:cNvPr id="4" name="Slide Number Placeholder 3"/>
          <p:cNvSpPr>
            <a:spLocks noGrp="1"/>
          </p:cNvSpPr>
          <p:nvPr>
            <p:ph type="sldNum" sz="quarter" idx="10"/>
          </p:nvPr>
        </p:nvSpPr>
        <p:spPr/>
        <p:txBody>
          <a:bodyPr/>
          <a:lstStyle/>
          <a:p>
            <a:fld id="{CA83BFF7-0E73-42C1-9BB5-283F1EC52AD6}" type="slidenum">
              <a:rPr lang="en-US" smtClean="0"/>
              <a:t>11</a:t>
            </a:fld>
            <a:endParaRPr lang="en-US"/>
          </a:p>
        </p:txBody>
      </p:sp>
    </p:spTree>
    <p:extLst>
      <p:ext uri="{BB962C8B-B14F-4D97-AF65-F5344CB8AC3E}">
        <p14:creationId xmlns:p14="http://schemas.microsoft.com/office/powerpoint/2010/main" val="2551509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Better prepared in the event of an emergency,</a:t>
            </a:r>
            <a:r>
              <a:rPr lang="en-US" baseline="0" dirty="0" smtClean="0"/>
              <a:t> reimbursed based on having trained staff, Provides an overview of emergency response situations and how t </a:t>
            </a:r>
            <a:r>
              <a:rPr lang="en-US" baseline="0" dirty="0" err="1" smtClean="0"/>
              <a:t>orespond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A83BFF7-0E73-42C1-9BB5-283F1EC52AD6}" type="slidenum">
              <a:rPr lang="en-US" smtClean="0"/>
              <a:t>12</a:t>
            </a:fld>
            <a:endParaRPr lang="en-US"/>
          </a:p>
        </p:txBody>
      </p:sp>
    </p:spTree>
    <p:extLst>
      <p:ext uri="{BB962C8B-B14F-4D97-AF65-F5344CB8AC3E}">
        <p14:creationId xmlns:p14="http://schemas.microsoft.com/office/powerpoint/2010/main" val="326083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6 of District Plan </a:t>
            </a:r>
            <a:endParaRPr lang="en-US" dirty="0"/>
          </a:p>
        </p:txBody>
      </p:sp>
      <p:sp>
        <p:nvSpPr>
          <p:cNvPr id="4" name="Slide Number Placeholder 3"/>
          <p:cNvSpPr>
            <a:spLocks noGrp="1"/>
          </p:cNvSpPr>
          <p:nvPr>
            <p:ph type="sldNum" sz="quarter" idx="10"/>
          </p:nvPr>
        </p:nvSpPr>
        <p:spPr/>
        <p:txBody>
          <a:bodyPr/>
          <a:lstStyle/>
          <a:p>
            <a:fld id="{CA83BFF7-0E73-42C1-9BB5-283F1EC52AD6}" type="slidenum">
              <a:rPr lang="en-US" smtClean="0"/>
              <a:t>13</a:t>
            </a:fld>
            <a:endParaRPr lang="en-US"/>
          </a:p>
        </p:txBody>
      </p:sp>
    </p:spTree>
    <p:extLst>
      <p:ext uri="{BB962C8B-B14F-4D97-AF65-F5344CB8AC3E}">
        <p14:creationId xmlns:p14="http://schemas.microsoft.com/office/powerpoint/2010/main" val="39840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1EEF9C7-422E-4E3F-81DA-EBB266D060EF}" type="datetimeFigureOut">
              <a:rPr lang="en-US" smtClean="0"/>
              <a:t>8/7/2019</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8D6E352-8C36-4EE9-ADC5-912D5F7F00DB}"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11145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EF9C7-422E-4E3F-81DA-EBB266D060EF}"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6E352-8C36-4EE9-ADC5-912D5F7F00DB}" type="slidenum">
              <a:rPr lang="en-US" smtClean="0"/>
              <a:t>‹#›</a:t>
            </a:fld>
            <a:endParaRPr lang="en-US"/>
          </a:p>
        </p:txBody>
      </p:sp>
    </p:spTree>
    <p:extLst>
      <p:ext uri="{BB962C8B-B14F-4D97-AF65-F5344CB8AC3E}">
        <p14:creationId xmlns:p14="http://schemas.microsoft.com/office/powerpoint/2010/main" val="26620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EF9C7-422E-4E3F-81DA-EBB266D060EF}"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6E352-8C36-4EE9-ADC5-912D5F7F00DB}" type="slidenum">
              <a:rPr lang="en-US" smtClean="0"/>
              <a:t>‹#›</a:t>
            </a:fld>
            <a:endParaRPr lang="en-US"/>
          </a:p>
        </p:txBody>
      </p:sp>
    </p:spTree>
    <p:extLst>
      <p:ext uri="{BB962C8B-B14F-4D97-AF65-F5344CB8AC3E}">
        <p14:creationId xmlns:p14="http://schemas.microsoft.com/office/powerpoint/2010/main" val="549591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EEF9C7-422E-4E3F-81DA-EBB266D060EF}"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6E352-8C36-4EE9-ADC5-912D5F7F00DB}" type="slidenum">
              <a:rPr lang="en-US" smtClean="0"/>
              <a:t>‹#›</a:t>
            </a:fld>
            <a:endParaRPr lang="en-US"/>
          </a:p>
        </p:txBody>
      </p:sp>
    </p:spTree>
    <p:extLst>
      <p:ext uri="{BB962C8B-B14F-4D97-AF65-F5344CB8AC3E}">
        <p14:creationId xmlns:p14="http://schemas.microsoft.com/office/powerpoint/2010/main" val="114038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EF9C7-422E-4E3F-81DA-EBB266D060EF}"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6E352-8C36-4EE9-ADC5-912D5F7F00DB}" type="slidenum">
              <a:rPr lang="en-US" smtClean="0"/>
              <a:t>‹#›</a:t>
            </a:fld>
            <a:endParaRPr lang="en-US"/>
          </a:p>
        </p:txBody>
      </p:sp>
    </p:spTree>
    <p:extLst>
      <p:ext uri="{BB962C8B-B14F-4D97-AF65-F5344CB8AC3E}">
        <p14:creationId xmlns:p14="http://schemas.microsoft.com/office/powerpoint/2010/main" val="374862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EEF9C7-422E-4E3F-81DA-EBB266D060EF}" type="datetimeFigureOut">
              <a:rPr lang="en-US" smtClean="0"/>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6E352-8C36-4EE9-ADC5-912D5F7F00DB}"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633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EEF9C7-422E-4E3F-81DA-EBB266D060EF}"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6E352-8C36-4EE9-ADC5-912D5F7F00DB}" type="slidenum">
              <a:rPr lang="en-US" smtClean="0"/>
              <a:t>‹#›</a:t>
            </a:fld>
            <a:endParaRPr lang="en-US"/>
          </a:p>
        </p:txBody>
      </p:sp>
    </p:spTree>
    <p:extLst>
      <p:ext uri="{BB962C8B-B14F-4D97-AF65-F5344CB8AC3E}">
        <p14:creationId xmlns:p14="http://schemas.microsoft.com/office/powerpoint/2010/main" val="306127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EEF9C7-422E-4E3F-81DA-EBB266D060EF}" type="datetimeFigureOut">
              <a:rPr lang="en-US" smtClean="0"/>
              <a:t>8/7/2019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6E352-8C36-4EE9-ADC5-912D5F7F00DB}" type="slidenum">
              <a:rPr lang="en-US" smtClean="0"/>
              <a:t>‹#›</a:t>
            </a:fld>
            <a:endParaRPr lang="en-US"/>
          </a:p>
        </p:txBody>
      </p:sp>
    </p:spTree>
    <p:extLst>
      <p:ext uri="{BB962C8B-B14F-4D97-AF65-F5344CB8AC3E}">
        <p14:creationId xmlns:p14="http://schemas.microsoft.com/office/powerpoint/2010/main" val="46820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EEF9C7-422E-4E3F-81DA-EBB266D060EF}" type="datetimeFigureOut">
              <a:rPr lang="en-US" smtClean="0"/>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6E352-8C36-4EE9-ADC5-912D5F7F00DB}" type="slidenum">
              <a:rPr lang="en-US" smtClean="0"/>
              <a:t>‹#›</a:t>
            </a:fld>
            <a:endParaRPr lang="en-US"/>
          </a:p>
        </p:txBody>
      </p:sp>
    </p:spTree>
    <p:extLst>
      <p:ext uri="{BB962C8B-B14F-4D97-AF65-F5344CB8AC3E}">
        <p14:creationId xmlns:p14="http://schemas.microsoft.com/office/powerpoint/2010/main" val="227555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EF9C7-422E-4E3F-81DA-EBB266D060EF}" type="datetimeFigureOut">
              <a:rPr lang="en-US" smtClean="0"/>
              <a:t>8/7/2019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6E352-8C36-4EE9-ADC5-912D5F7F00DB}" type="slidenum">
              <a:rPr lang="en-US" smtClean="0"/>
              <a:t>‹#›</a:t>
            </a:fld>
            <a:endParaRPr lang="en-US"/>
          </a:p>
        </p:txBody>
      </p:sp>
    </p:spTree>
    <p:extLst>
      <p:ext uri="{BB962C8B-B14F-4D97-AF65-F5344CB8AC3E}">
        <p14:creationId xmlns:p14="http://schemas.microsoft.com/office/powerpoint/2010/main" val="225210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1EEF9C7-422E-4E3F-81DA-EBB266D060EF}"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6E352-8C36-4EE9-ADC5-912D5F7F00DB}" type="slidenum">
              <a:rPr lang="en-US" smtClean="0"/>
              <a:t>‹#›</a:t>
            </a:fld>
            <a:endParaRPr lang="en-US"/>
          </a:p>
        </p:txBody>
      </p:sp>
    </p:spTree>
    <p:extLst>
      <p:ext uri="{BB962C8B-B14F-4D97-AF65-F5344CB8AC3E}">
        <p14:creationId xmlns:p14="http://schemas.microsoft.com/office/powerpoint/2010/main" val="1033634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1EEF9C7-422E-4E3F-81DA-EBB266D060EF}" type="datetimeFigureOut">
              <a:rPr lang="en-US" smtClean="0"/>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6E352-8C36-4EE9-ADC5-912D5F7F00DB}" type="slidenum">
              <a:rPr lang="en-US" smtClean="0"/>
              <a:t>‹#›</a:t>
            </a:fld>
            <a:endParaRPr lang="en-US"/>
          </a:p>
        </p:txBody>
      </p:sp>
    </p:spTree>
    <p:extLst>
      <p:ext uri="{BB962C8B-B14F-4D97-AF65-F5344CB8AC3E}">
        <p14:creationId xmlns:p14="http://schemas.microsoft.com/office/powerpoint/2010/main" val="23741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1EEF9C7-422E-4E3F-81DA-EBB266D060EF}" type="datetimeFigureOut">
              <a:rPr lang="en-US" smtClean="0"/>
              <a:t>8/7/2019</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8D6E352-8C36-4EE9-ADC5-912D5F7F00DB}" type="slidenum">
              <a:rPr lang="en-US" smtClean="0"/>
              <a:t>‹#›</a:t>
            </a:fld>
            <a:endParaRPr lang="en-US"/>
          </a:p>
        </p:txBody>
      </p:sp>
    </p:spTree>
    <p:extLst>
      <p:ext uri="{BB962C8B-B14F-4D97-AF65-F5344CB8AC3E}">
        <p14:creationId xmlns:p14="http://schemas.microsoft.com/office/powerpoint/2010/main" val="7565799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fema.gov/nims-train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keenan.com/safetyshorts/" TargetMode="External"/><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yc.yccd.edu/student/emergencyprocedures/" TargetMode="External"/><Relationship Id="rId7" Type="http://schemas.openxmlformats.org/officeDocument/2006/relationships/hyperlink" Target="https://district.yccd.edu/pages/yc-new/CommitteeDetail?aid=13"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yc-app.yccd.edu/student/EmergencyNotification" TargetMode="External"/><Relationship Id="rId5" Type="http://schemas.openxmlformats.org/officeDocument/2006/relationships/hyperlink" Target="https://www.yccd.edu/central-services/campus-safety/jeanne-clery-report/" TargetMode="External"/><Relationship Id="rId4" Type="http://schemas.openxmlformats.org/officeDocument/2006/relationships/hyperlink" Target="https://www.yccd.edu/central-services/campus-safety/" TargetMode="External"/><Relationship Id="rId9" Type="http://schemas.openxmlformats.org/officeDocument/2006/relationships/hyperlink" Target="https://yc.yccd.edu/campus/campus-safet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gO8N3L_aERg"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hyperlink" Target="file:///C:\Users\S0103124\Desktop\Safety%20Committee\Yuba%20CCD%20Guide%20for%20Emergency%20Operations%20-Final_8-11-17.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2785" y="3215091"/>
            <a:ext cx="7845643" cy="2387600"/>
          </a:xfrm>
        </p:spPr>
        <p:txBody>
          <a:bodyPr>
            <a:normAutofit fontScale="90000"/>
          </a:bodyPr>
          <a:lstStyle/>
          <a:p>
            <a:r>
              <a:rPr lang="en-US" dirty="0" smtClean="0"/>
              <a:t>Emergency Process/ </a:t>
            </a:r>
            <a:r>
              <a:rPr lang="en-US" dirty="0"/>
              <a:t>P</a:t>
            </a:r>
            <a:r>
              <a:rPr lang="en-US" dirty="0" smtClean="0"/>
              <a:t>rocedures</a:t>
            </a:r>
            <a:endParaRPr lang="en-US" dirty="0"/>
          </a:p>
        </p:txBody>
      </p:sp>
      <p:sp>
        <p:nvSpPr>
          <p:cNvPr id="3" name="Subtitle 2"/>
          <p:cNvSpPr>
            <a:spLocks noGrp="1"/>
          </p:cNvSpPr>
          <p:nvPr>
            <p:ph type="subTitle" idx="1"/>
          </p:nvPr>
        </p:nvSpPr>
        <p:spPr>
          <a:xfrm>
            <a:off x="7346731" y="5704108"/>
            <a:ext cx="3962400" cy="781452"/>
          </a:xfrm>
        </p:spPr>
        <p:txBody>
          <a:bodyPr>
            <a:normAutofit/>
          </a:bodyPr>
          <a:lstStyle/>
          <a:p>
            <a:r>
              <a:rPr lang="en-US" sz="3000" dirty="0" smtClean="0"/>
              <a:t>August 13, 2019</a:t>
            </a:r>
            <a:endParaRPr lang="en-US" sz="3000" dirty="0"/>
          </a:p>
        </p:txBody>
      </p:sp>
      <p:pic>
        <p:nvPicPr>
          <p:cNvPr id="6" name="Picture 5" descr="Health &amp; &lt;strong&gt;Safety&lt;/strong&gt; Reform Bill 2014 – A Warning For All Business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358306">
            <a:off x="979476" y="803102"/>
            <a:ext cx="3927863" cy="300882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08830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288" y="868775"/>
            <a:ext cx="9418320" cy="829624"/>
          </a:xfrm>
        </p:spPr>
        <p:txBody>
          <a:bodyPr>
            <a:normAutofit fontScale="90000"/>
          </a:bodyPr>
          <a:lstStyle/>
          <a:p>
            <a:r>
              <a:rPr lang="en-US" sz="4000" dirty="0" smtClean="0"/>
              <a:t>Function of the Incident Command Team</a:t>
            </a:r>
            <a:endParaRPr lang="en-US" sz="4000" dirty="0"/>
          </a:p>
        </p:txBody>
      </p:sp>
      <p:sp>
        <p:nvSpPr>
          <p:cNvPr id="3" name="Text Placeholder 2"/>
          <p:cNvSpPr>
            <a:spLocks noGrp="1"/>
          </p:cNvSpPr>
          <p:nvPr>
            <p:ph type="body" idx="1"/>
          </p:nvPr>
        </p:nvSpPr>
        <p:spPr>
          <a:xfrm>
            <a:off x="2160774" y="1859798"/>
            <a:ext cx="4697226" cy="3456122"/>
          </a:xfrm>
        </p:spPr>
        <p:txBody>
          <a:bodyPr>
            <a:normAutofit/>
          </a:bodyPr>
          <a:lstStyle/>
          <a:p>
            <a:r>
              <a:rPr lang="en-US" sz="1500" dirty="0" smtClean="0">
                <a:solidFill>
                  <a:schemeClr val="tx1"/>
                </a:solidFill>
              </a:rPr>
              <a:t>Incident Commander</a:t>
            </a:r>
          </a:p>
          <a:p>
            <a:r>
              <a:rPr lang="en-US" sz="1500" dirty="0" smtClean="0">
                <a:solidFill>
                  <a:schemeClr val="tx1"/>
                </a:solidFill>
              </a:rPr>
              <a:t>Public Information Officer</a:t>
            </a:r>
          </a:p>
          <a:p>
            <a:r>
              <a:rPr lang="en-US" sz="1500" dirty="0" smtClean="0">
                <a:solidFill>
                  <a:schemeClr val="tx1"/>
                </a:solidFill>
              </a:rPr>
              <a:t>Liaison Officer</a:t>
            </a:r>
          </a:p>
          <a:p>
            <a:r>
              <a:rPr lang="en-US" sz="1500" dirty="0" smtClean="0">
                <a:solidFill>
                  <a:schemeClr val="tx1"/>
                </a:solidFill>
              </a:rPr>
              <a:t>Safety Officer</a:t>
            </a:r>
          </a:p>
          <a:p>
            <a:r>
              <a:rPr lang="en-US" sz="1500" dirty="0" smtClean="0">
                <a:solidFill>
                  <a:schemeClr val="tx1"/>
                </a:solidFill>
              </a:rPr>
              <a:t>Incident Log Scribe</a:t>
            </a:r>
          </a:p>
          <a:p>
            <a:r>
              <a:rPr lang="en-US" sz="1500" dirty="0" smtClean="0">
                <a:solidFill>
                  <a:schemeClr val="tx1"/>
                </a:solidFill>
              </a:rPr>
              <a:t>Incident Command Team:</a:t>
            </a:r>
          </a:p>
          <a:p>
            <a:pPr marL="285750" indent="-285750">
              <a:lnSpc>
                <a:spcPct val="100000"/>
              </a:lnSpc>
              <a:spcBef>
                <a:spcPts val="0"/>
              </a:spcBef>
              <a:spcAft>
                <a:spcPts val="0"/>
              </a:spcAft>
              <a:buFont typeface="Arial" panose="020B0604020202020204" pitchFamily="34" charset="0"/>
              <a:buChar char="•"/>
            </a:pPr>
            <a:r>
              <a:rPr lang="en-US" sz="1500" dirty="0" smtClean="0">
                <a:solidFill>
                  <a:schemeClr val="tx1"/>
                </a:solidFill>
              </a:rPr>
              <a:t>Operations Section</a:t>
            </a:r>
          </a:p>
          <a:p>
            <a:pPr marL="285750" indent="-285750">
              <a:lnSpc>
                <a:spcPct val="100000"/>
              </a:lnSpc>
              <a:spcBef>
                <a:spcPts val="0"/>
              </a:spcBef>
              <a:spcAft>
                <a:spcPts val="0"/>
              </a:spcAft>
              <a:buFont typeface="Arial" panose="020B0604020202020204" pitchFamily="34" charset="0"/>
              <a:buChar char="•"/>
            </a:pPr>
            <a:r>
              <a:rPr lang="en-US" sz="1500" dirty="0" smtClean="0">
                <a:solidFill>
                  <a:schemeClr val="tx1"/>
                </a:solidFill>
              </a:rPr>
              <a:t>Planning/Intelligence Section</a:t>
            </a:r>
          </a:p>
          <a:p>
            <a:pPr marL="285750" indent="-285750">
              <a:lnSpc>
                <a:spcPct val="100000"/>
              </a:lnSpc>
              <a:spcBef>
                <a:spcPts val="0"/>
              </a:spcBef>
              <a:spcAft>
                <a:spcPts val="0"/>
              </a:spcAft>
              <a:buFont typeface="Arial" panose="020B0604020202020204" pitchFamily="34" charset="0"/>
              <a:buChar char="•"/>
            </a:pPr>
            <a:r>
              <a:rPr lang="en-US" sz="1500" dirty="0" smtClean="0">
                <a:solidFill>
                  <a:schemeClr val="tx1"/>
                </a:solidFill>
              </a:rPr>
              <a:t>Logistics Section</a:t>
            </a:r>
          </a:p>
          <a:p>
            <a:pPr marL="285750" indent="-285750">
              <a:lnSpc>
                <a:spcPct val="100000"/>
              </a:lnSpc>
              <a:spcBef>
                <a:spcPts val="0"/>
              </a:spcBef>
              <a:spcAft>
                <a:spcPts val="0"/>
              </a:spcAft>
              <a:buFont typeface="Arial" panose="020B0604020202020204" pitchFamily="34" charset="0"/>
              <a:buChar char="•"/>
            </a:pPr>
            <a:r>
              <a:rPr lang="en-US" sz="1500" dirty="0" smtClean="0">
                <a:solidFill>
                  <a:schemeClr val="tx1"/>
                </a:solidFill>
              </a:rPr>
              <a:t>Finance/Administration/Legal Section </a:t>
            </a:r>
          </a:p>
          <a:p>
            <a:pPr marL="285750" indent="-285750">
              <a:lnSpc>
                <a:spcPct val="100000"/>
              </a:lnSpc>
              <a:spcBef>
                <a:spcPts val="0"/>
              </a:spcBef>
              <a:spcAft>
                <a:spcPts val="0"/>
              </a:spcAft>
              <a:buFont typeface="Arial" panose="020B0604020202020204" pitchFamily="34" charset="0"/>
              <a:buChar char="•"/>
            </a:pPr>
            <a:endParaRPr lang="en-US" sz="1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6" y="234316"/>
            <a:ext cx="1049271" cy="1049271"/>
          </a:xfrm>
          <a:prstGeom prst="rect">
            <a:avLst/>
          </a:prstGeom>
        </p:spPr>
      </p:pic>
      <p:pic>
        <p:nvPicPr>
          <p:cNvPr id="5" name="Picture 4" descr="File:FEMA - 42200 - FEMA Community Outreach with DeKalb Emergency Management.jp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505" y="2051718"/>
            <a:ext cx="3701925" cy="2458310"/>
          </a:xfrm>
          <a:prstGeom prst="rect">
            <a:avLst/>
          </a:prstGeom>
        </p:spPr>
      </p:pic>
    </p:spTree>
    <p:extLst>
      <p:ext uri="{BB962C8B-B14F-4D97-AF65-F5344CB8AC3E}">
        <p14:creationId xmlns:p14="http://schemas.microsoft.com/office/powerpoint/2010/main" val="289150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919" y="1929074"/>
            <a:ext cx="10160512" cy="845123"/>
          </a:xfrm>
        </p:spPr>
        <p:txBody>
          <a:bodyPr>
            <a:normAutofit fontScale="90000"/>
          </a:bodyPr>
          <a:lstStyle/>
          <a:p>
            <a:r>
              <a:rPr lang="en-US" sz="5500" dirty="0" smtClean="0"/>
              <a:t>FIVE LEVELS OF  SEMS/NIMS </a:t>
            </a:r>
            <a:endParaRPr lang="en-US" sz="5500" dirty="0"/>
          </a:p>
        </p:txBody>
      </p:sp>
      <p:sp>
        <p:nvSpPr>
          <p:cNvPr id="3" name="Text Placeholder 2"/>
          <p:cNvSpPr>
            <a:spLocks noGrp="1"/>
          </p:cNvSpPr>
          <p:nvPr>
            <p:ph type="body" idx="1"/>
          </p:nvPr>
        </p:nvSpPr>
        <p:spPr>
          <a:xfrm>
            <a:off x="3837352" y="2975392"/>
            <a:ext cx="6348416" cy="3601806"/>
          </a:xfrm>
        </p:spPr>
        <p:txBody>
          <a:bodyPr/>
          <a:lstStyle/>
          <a:p>
            <a:pPr marL="457200" indent="-457200">
              <a:buAutoNum type="arabicPeriod"/>
            </a:pPr>
            <a:r>
              <a:rPr lang="en-US" dirty="0" smtClean="0"/>
              <a:t>Field Level (Campus)</a:t>
            </a:r>
          </a:p>
          <a:p>
            <a:pPr marL="457200" indent="-457200">
              <a:buAutoNum type="arabicPeriod"/>
            </a:pPr>
            <a:r>
              <a:rPr lang="en-US" dirty="0" smtClean="0"/>
              <a:t>Local Level</a:t>
            </a:r>
          </a:p>
          <a:p>
            <a:pPr marL="457200" indent="-457200">
              <a:buAutoNum type="arabicPeriod"/>
            </a:pPr>
            <a:r>
              <a:rPr lang="en-US" dirty="0" smtClean="0"/>
              <a:t>Operational Level </a:t>
            </a:r>
          </a:p>
          <a:p>
            <a:pPr marL="457200" indent="-457200">
              <a:buAutoNum type="arabicPeriod"/>
            </a:pPr>
            <a:r>
              <a:rPr lang="en-US" dirty="0" smtClean="0"/>
              <a:t>Regional Level</a:t>
            </a:r>
          </a:p>
          <a:p>
            <a:pPr marL="457200" indent="-457200">
              <a:buAutoNum type="arabicPeriod"/>
            </a:pPr>
            <a:r>
              <a:rPr lang="en-US" dirty="0" smtClean="0"/>
              <a:t>State Level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76" y="241051"/>
            <a:ext cx="1115896" cy="1115896"/>
          </a:xfrm>
          <a:prstGeom prst="rect">
            <a:avLst/>
          </a:prstGeom>
        </p:spPr>
      </p:pic>
      <p:pic>
        <p:nvPicPr>
          <p:cNvPr id="5" name="Picture 4"/>
          <p:cNvPicPr>
            <a:picLocks noChangeAspect="1"/>
          </p:cNvPicPr>
          <p:nvPr/>
        </p:nvPicPr>
        <p:blipFill>
          <a:blip r:embed="rId4"/>
          <a:stretch>
            <a:fillRect/>
          </a:stretch>
        </p:blipFill>
        <p:spPr>
          <a:xfrm>
            <a:off x="674176" y="2975392"/>
            <a:ext cx="2601113" cy="901039"/>
          </a:xfrm>
          <a:prstGeom prst="rect">
            <a:avLst/>
          </a:prstGeom>
        </p:spPr>
      </p:pic>
    </p:spTree>
    <p:extLst>
      <p:ext uri="{BB962C8B-B14F-4D97-AF65-F5344CB8AC3E}">
        <p14:creationId xmlns:p14="http://schemas.microsoft.com/office/powerpoint/2010/main" val="265761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288" y="263470"/>
            <a:ext cx="8602799" cy="1235990"/>
          </a:xfrm>
        </p:spPr>
        <p:txBody>
          <a:bodyPr/>
          <a:lstStyle/>
          <a:p>
            <a:r>
              <a:rPr lang="en-US" dirty="0" smtClean="0"/>
              <a:t> </a:t>
            </a:r>
            <a:r>
              <a:rPr lang="en-US" dirty="0" smtClean="0"/>
              <a:t>SEMS </a:t>
            </a:r>
            <a:r>
              <a:rPr lang="en-US" dirty="0" smtClean="0"/>
              <a:t>AND </a:t>
            </a:r>
            <a:r>
              <a:rPr lang="en-US" dirty="0" smtClean="0"/>
              <a:t>NI</a:t>
            </a:r>
            <a:r>
              <a:rPr lang="en-US" dirty="0" smtClean="0"/>
              <a:t>MS</a:t>
            </a:r>
            <a:r>
              <a:rPr lang="en-US" dirty="0" smtClean="0"/>
              <a:t>:</a:t>
            </a:r>
            <a:endParaRPr lang="en-US" dirty="0"/>
          </a:p>
        </p:txBody>
      </p:sp>
      <p:sp>
        <p:nvSpPr>
          <p:cNvPr id="3" name="Text Placeholder 2"/>
          <p:cNvSpPr>
            <a:spLocks noGrp="1"/>
          </p:cNvSpPr>
          <p:nvPr>
            <p:ph type="body" idx="1"/>
          </p:nvPr>
        </p:nvSpPr>
        <p:spPr>
          <a:xfrm>
            <a:off x="814177" y="1635071"/>
            <a:ext cx="9866015" cy="4982705"/>
          </a:xfrm>
        </p:spPr>
        <p:txBody>
          <a:bodyPr>
            <a:normAutofit fontScale="92500" lnSpcReduction="20000"/>
          </a:bodyPr>
          <a:lstStyle/>
          <a:p>
            <a:pPr marL="342900" indent="-342900">
              <a:buFont typeface="Arial" panose="020B0604020202020204" pitchFamily="34" charset="0"/>
              <a:buChar char="•"/>
            </a:pPr>
            <a:r>
              <a:rPr lang="en-US" dirty="0" smtClean="0">
                <a:solidFill>
                  <a:schemeClr val="tx1"/>
                </a:solidFill>
              </a:rPr>
              <a:t>Only individuals with SEMS/NIMS training carry out functions of the ICC</a:t>
            </a:r>
            <a:endParaRPr lang="en-US" dirty="0" smtClean="0">
              <a:solidFill>
                <a:schemeClr val="tx1"/>
              </a:solidFill>
            </a:endParaRPr>
          </a:p>
          <a:p>
            <a:pPr marL="342900" indent="-342900">
              <a:buFont typeface="Arial" panose="020B0604020202020204" pitchFamily="34" charset="0"/>
              <a:buChar char="•"/>
            </a:pPr>
            <a:r>
              <a:rPr lang="en-US" dirty="0" smtClean="0">
                <a:solidFill>
                  <a:schemeClr val="tx1"/>
                </a:solidFill>
              </a:rPr>
              <a:t>Campus Contact for Trainin</a:t>
            </a:r>
            <a:r>
              <a:rPr lang="en-US" dirty="0" smtClean="0">
                <a:solidFill>
                  <a:schemeClr val="tx1"/>
                </a:solidFill>
              </a:rPr>
              <a:t>g: Officer </a:t>
            </a:r>
            <a:r>
              <a:rPr lang="en-US" dirty="0" smtClean="0">
                <a:solidFill>
                  <a:schemeClr val="tx1"/>
                </a:solidFill>
              </a:rPr>
              <a:t>Adam </a:t>
            </a:r>
            <a:r>
              <a:rPr lang="en-US" dirty="0" err="1" smtClean="0">
                <a:solidFill>
                  <a:schemeClr val="tx1"/>
                </a:solidFill>
              </a:rPr>
              <a:t>Pharris</a:t>
            </a:r>
            <a:r>
              <a:rPr lang="en-US" dirty="0" smtClean="0">
                <a:solidFill>
                  <a:schemeClr val="tx1"/>
                </a:solidFill>
              </a:rPr>
              <a:t> </a:t>
            </a:r>
            <a:endParaRPr lang="en-US" dirty="0" smtClean="0">
              <a:solidFill>
                <a:schemeClr val="tx1"/>
              </a:solidFill>
            </a:endParaRPr>
          </a:p>
          <a:p>
            <a:endParaRPr lang="en-US" dirty="0"/>
          </a:p>
          <a:p>
            <a:r>
              <a:rPr lang="en-US" b="1" dirty="0"/>
              <a:t>Q: Who should </a:t>
            </a:r>
            <a:r>
              <a:rPr lang="en-US" b="1" dirty="0" smtClean="0"/>
              <a:t>take </a:t>
            </a:r>
            <a:r>
              <a:rPr lang="en-US" b="1" dirty="0"/>
              <a:t>the </a:t>
            </a:r>
            <a:r>
              <a:rPr lang="en-US" b="1" i="1" dirty="0"/>
              <a:t>NIMS Training Program?</a:t>
            </a:r>
            <a:endParaRPr lang="en-US" dirty="0"/>
          </a:p>
          <a:p>
            <a:r>
              <a:rPr lang="en-US" b="1" dirty="0"/>
              <a:t>A</a:t>
            </a:r>
            <a:r>
              <a:rPr lang="en-US" dirty="0"/>
              <a:t>: The </a:t>
            </a:r>
            <a:r>
              <a:rPr lang="en-US" i="1" dirty="0"/>
              <a:t>NIMS Training Program </a:t>
            </a:r>
            <a:r>
              <a:rPr lang="en-US" dirty="0"/>
              <a:t>is intended for emergency management officials and administrators responsible for budgets, planning and procurement, who require guidance on the development and provision of NIMS training. The </a:t>
            </a:r>
            <a:r>
              <a:rPr lang="en-US" i="1" dirty="0"/>
              <a:t>NIMS Training Program </a:t>
            </a:r>
            <a:r>
              <a:rPr lang="en-US" dirty="0"/>
              <a:t>informs local, state, territorial, tribal, and federal policy-makers; elected and appointed officials; government emergency management agencies and trainers (i.e. NIMS Coordinators); managers overseeing those in mission-critical positions and organizations and professional development; and human resource managers setting and overseeing personnel policies and personnel with responsibility to develop NIMS-related guidance or training, credentialing, or personnel qualifications information.</a:t>
            </a:r>
          </a:p>
          <a:p>
            <a:r>
              <a:rPr lang="en-US" dirty="0">
                <a:hlinkClick r:id="rId3"/>
              </a:rPr>
              <a:t> https://www.fema.gov/nims-training</a:t>
            </a:r>
            <a:endParaRPr lang="en-US" dirty="0" smtClean="0"/>
          </a:p>
          <a:p>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177" y="357915"/>
            <a:ext cx="936193" cy="936193"/>
          </a:xfrm>
          <a:prstGeom prst="rect">
            <a:avLst/>
          </a:prstGeom>
        </p:spPr>
      </p:pic>
    </p:spTree>
    <p:extLst>
      <p:ext uri="{BB962C8B-B14F-4D97-AF65-F5344CB8AC3E}">
        <p14:creationId xmlns:p14="http://schemas.microsoft.com/office/powerpoint/2010/main" val="194650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293" y="1416993"/>
            <a:ext cx="8176596" cy="840783"/>
          </a:xfrm>
        </p:spPr>
        <p:txBody>
          <a:bodyPr>
            <a:normAutofit/>
          </a:bodyPr>
          <a:lstStyle/>
          <a:p>
            <a:r>
              <a:rPr lang="en-US" sz="5500" dirty="0" smtClean="0"/>
              <a:t>Phases of Emergency:</a:t>
            </a:r>
            <a:endParaRPr lang="en-US" sz="55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76" y="241051"/>
            <a:ext cx="1115896" cy="1115896"/>
          </a:xfrm>
          <a:prstGeom prst="rect">
            <a:avLst/>
          </a:prstGeom>
        </p:spPr>
      </p:pic>
      <p:pic>
        <p:nvPicPr>
          <p:cNvPr id="6" name="Picture 5" descr="Policy, natural hazards, disasters, and the emergency management cycle | Coastal Processe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756" y="2475289"/>
            <a:ext cx="7476237" cy="4033642"/>
          </a:xfrm>
          <a:prstGeom prst="rect">
            <a:avLst/>
          </a:prstGeom>
        </p:spPr>
      </p:pic>
    </p:spTree>
    <p:extLst>
      <p:ext uri="{BB962C8B-B14F-4D97-AF65-F5344CB8AC3E}">
        <p14:creationId xmlns:p14="http://schemas.microsoft.com/office/powerpoint/2010/main" val="3013614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181" y="670693"/>
            <a:ext cx="8308688" cy="737853"/>
          </a:xfrm>
        </p:spPr>
        <p:txBody>
          <a:bodyPr>
            <a:normAutofit/>
          </a:bodyPr>
          <a:lstStyle/>
          <a:p>
            <a:pPr marL="285750" lvl="0" indent="-285750" defTabSz="457200">
              <a:lnSpc>
                <a:spcPct val="100000"/>
              </a:lnSpc>
              <a:spcBef>
                <a:spcPts val="0"/>
              </a:spcBef>
              <a:spcAft>
                <a:spcPts val="0"/>
              </a:spcAft>
            </a:pPr>
            <a:r>
              <a:rPr lang="en-US" sz="4000" spc="0" dirty="0" smtClean="0">
                <a:solidFill>
                  <a:srgbClr val="000000"/>
                </a:solidFill>
              </a:rPr>
              <a:t>ICC on Yuba College Campus : </a:t>
            </a:r>
            <a:endParaRPr lang="en-US" sz="4000" spc="0" dirty="0">
              <a:solidFill>
                <a:srgbClr val="000000"/>
              </a:solidFill>
            </a:endParaRPr>
          </a:p>
        </p:txBody>
      </p:sp>
      <p:sp>
        <p:nvSpPr>
          <p:cNvPr id="3" name="Text Placeholder 2"/>
          <p:cNvSpPr>
            <a:spLocks noGrp="1"/>
          </p:cNvSpPr>
          <p:nvPr>
            <p:ph type="body" idx="1"/>
          </p:nvPr>
        </p:nvSpPr>
        <p:spPr>
          <a:xfrm>
            <a:off x="579947" y="1460145"/>
            <a:ext cx="9137490" cy="2891727"/>
          </a:xfrm>
        </p:spPr>
        <p:txBody>
          <a:bodyPr>
            <a:normAutofit fontScale="92500" lnSpcReduction="10000"/>
          </a:bodyPr>
          <a:lstStyle/>
          <a:p>
            <a:pPr lvl="0" defTabSz="457200">
              <a:lnSpc>
                <a:spcPct val="100000"/>
              </a:lnSpc>
              <a:spcBef>
                <a:spcPts val="0"/>
              </a:spcBef>
              <a:spcAft>
                <a:spcPts val="0"/>
              </a:spcAft>
              <a:buClrTx/>
              <a:buSzTx/>
            </a:pPr>
            <a:endParaRPr lang="en-US" sz="1800" spc="0" dirty="0">
              <a:solidFill>
                <a:srgbClr val="000000"/>
              </a:solidFill>
            </a:endParaRPr>
          </a:p>
          <a:p>
            <a:pPr marL="285750" lvl="0" indent="-285750" defTabSz="457200">
              <a:lnSpc>
                <a:spcPct val="100000"/>
              </a:lnSpc>
              <a:spcBef>
                <a:spcPts val="0"/>
              </a:spcBef>
              <a:spcAft>
                <a:spcPts val="0"/>
              </a:spcAft>
              <a:buClrTx/>
              <a:buSzTx/>
              <a:buFont typeface="Arial" panose="020B0604020202020204" pitchFamily="34" charset="0"/>
              <a:buChar char="•"/>
            </a:pPr>
            <a:r>
              <a:rPr lang="en-US" sz="1800" spc="0" dirty="0">
                <a:solidFill>
                  <a:srgbClr val="000000"/>
                </a:solidFill>
              </a:rPr>
              <a:t>	</a:t>
            </a:r>
            <a:r>
              <a:rPr lang="en-US" sz="1800" spc="0" dirty="0" smtClean="0">
                <a:solidFill>
                  <a:srgbClr val="000000"/>
                </a:solidFill>
              </a:rPr>
              <a:t>Catapult Notifications </a:t>
            </a:r>
            <a:r>
              <a:rPr lang="en-US" sz="1800" spc="0" dirty="0" smtClean="0">
                <a:solidFill>
                  <a:srgbClr val="000000"/>
                </a:solidFill>
              </a:rPr>
              <a:t>--</a:t>
            </a:r>
            <a:r>
              <a:rPr lang="en-US" sz="1800" spc="0" dirty="0" smtClean="0">
                <a:solidFill>
                  <a:srgbClr val="000000"/>
                </a:solidFill>
              </a:rPr>
              <a:t> </a:t>
            </a:r>
            <a:r>
              <a:rPr lang="en-US" sz="1800" spc="0" dirty="0" smtClean="0">
                <a:solidFill>
                  <a:srgbClr val="000000"/>
                </a:solidFill>
              </a:rPr>
              <a:t>Public Events Technician on behalf of </a:t>
            </a:r>
            <a:r>
              <a:rPr lang="en-US" sz="1800" spc="0" dirty="0" smtClean="0">
                <a:solidFill>
                  <a:srgbClr val="000000"/>
                </a:solidFill>
              </a:rPr>
              <a:t>College President </a:t>
            </a:r>
            <a:endParaRPr lang="en-US" sz="1800" spc="0" dirty="0" smtClean="0">
              <a:solidFill>
                <a:srgbClr val="000000"/>
              </a:solidFill>
            </a:endParaRPr>
          </a:p>
          <a:p>
            <a:pPr marL="285750" lvl="0" indent="-285750" defTabSz="457200">
              <a:lnSpc>
                <a:spcPct val="100000"/>
              </a:lnSpc>
              <a:spcBef>
                <a:spcPts val="0"/>
              </a:spcBef>
              <a:spcAft>
                <a:spcPts val="0"/>
              </a:spcAft>
              <a:buClrTx/>
              <a:buSzTx/>
              <a:buFont typeface="Arial" panose="020B0604020202020204" pitchFamily="34" charset="0"/>
              <a:buChar char="•"/>
            </a:pPr>
            <a:r>
              <a:rPr lang="en-US" sz="1800" spc="0" dirty="0" smtClean="0">
                <a:solidFill>
                  <a:srgbClr val="000000"/>
                </a:solidFill>
              </a:rPr>
              <a:t>   Room/Building Sweep– </a:t>
            </a:r>
            <a:r>
              <a:rPr lang="en-US" sz="1800" spc="0" dirty="0" smtClean="0">
                <a:solidFill>
                  <a:srgbClr val="000000"/>
                </a:solidFill>
              </a:rPr>
              <a:t> Assigned </a:t>
            </a:r>
            <a:r>
              <a:rPr lang="en-US" sz="1800" spc="0" dirty="0" smtClean="0">
                <a:solidFill>
                  <a:srgbClr val="000000"/>
                </a:solidFill>
              </a:rPr>
              <a:t>Building Deans and Directors</a:t>
            </a:r>
            <a:endParaRPr lang="en-US" sz="1800" spc="0" dirty="0">
              <a:solidFill>
                <a:srgbClr val="000000"/>
              </a:solidFill>
            </a:endParaRPr>
          </a:p>
          <a:p>
            <a:pPr marL="285750" lvl="0" indent="-285750" defTabSz="457200">
              <a:lnSpc>
                <a:spcPct val="100000"/>
              </a:lnSpc>
              <a:spcBef>
                <a:spcPts val="0"/>
              </a:spcBef>
              <a:spcAft>
                <a:spcPts val="0"/>
              </a:spcAft>
              <a:buClrTx/>
              <a:buSzTx/>
              <a:buFont typeface="Arial" panose="020B0604020202020204" pitchFamily="34" charset="0"/>
              <a:buChar char="•"/>
            </a:pPr>
            <a:r>
              <a:rPr lang="en-US" sz="1800" spc="0" dirty="0">
                <a:solidFill>
                  <a:srgbClr val="000000"/>
                </a:solidFill>
              </a:rPr>
              <a:t>	Post Notice on </a:t>
            </a:r>
            <a:r>
              <a:rPr lang="en-US" sz="1800" spc="0" dirty="0" smtClean="0">
                <a:solidFill>
                  <a:srgbClr val="000000"/>
                </a:solidFill>
              </a:rPr>
              <a:t>Doors – </a:t>
            </a:r>
            <a:r>
              <a:rPr lang="en-US" sz="1800" spc="0" dirty="0" smtClean="0">
                <a:solidFill>
                  <a:srgbClr val="000000"/>
                </a:solidFill>
              </a:rPr>
              <a:t>  Assigned </a:t>
            </a:r>
            <a:r>
              <a:rPr lang="en-US" sz="1800" spc="0" dirty="0" smtClean="0">
                <a:solidFill>
                  <a:srgbClr val="000000"/>
                </a:solidFill>
              </a:rPr>
              <a:t>Deans and Directors</a:t>
            </a:r>
            <a:endParaRPr lang="en-US" sz="1800" spc="0" dirty="0">
              <a:solidFill>
                <a:srgbClr val="000000"/>
              </a:solidFill>
            </a:endParaRPr>
          </a:p>
          <a:p>
            <a:pPr marL="285750" lvl="0" indent="-285750" defTabSz="457200">
              <a:lnSpc>
                <a:spcPct val="100000"/>
              </a:lnSpc>
              <a:spcBef>
                <a:spcPts val="0"/>
              </a:spcBef>
              <a:spcAft>
                <a:spcPts val="0"/>
              </a:spcAft>
              <a:buClrTx/>
              <a:buSzTx/>
              <a:buFont typeface="Arial" panose="020B0604020202020204" pitchFamily="34" charset="0"/>
              <a:buChar char="•"/>
            </a:pPr>
            <a:r>
              <a:rPr lang="en-US" sz="1800" spc="0" dirty="0">
                <a:solidFill>
                  <a:srgbClr val="000000"/>
                </a:solidFill>
              </a:rPr>
              <a:t>	Direct </a:t>
            </a:r>
            <a:r>
              <a:rPr lang="en-US" sz="1800" spc="0" dirty="0" smtClean="0">
                <a:solidFill>
                  <a:srgbClr val="000000"/>
                </a:solidFill>
              </a:rPr>
              <a:t>Traffic – </a:t>
            </a:r>
            <a:r>
              <a:rPr lang="en-US" sz="1800" spc="0" dirty="0" smtClean="0">
                <a:solidFill>
                  <a:srgbClr val="000000"/>
                </a:solidFill>
              </a:rPr>
              <a:t>              West </a:t>
            </a:r>
            <a:r>
              <a:rPr lang="en-US" sz="1800" spc="0" dirty="0" smtClean="0">
                <a:solidFill>
                  <a:srgbClr val="000000"/>
                </a:solidFill>
              </a:rPr>
              <a:t>Parking Lot Director of Counseling </a:t>
            </a:r>
          </a:p>
          <a:p>
            <a:pPr lvl="0" defTabSz="457200">
              <a:lnSpc>
                <a:spcPct val="100000"/>
              </a:lnSpc>
              <a:spcBef>
                <a:spcPts val="0"/>
              </a:spcBef>
              <a:spcAft>
                <a:spcPts val="0"/>
              </a:spcAft>
              <a:buClrTx/>
              <a:buSzTx/>
            </a:pPr>
            <a:r>
              <a:rPr lang="en-US" sz="1800" spc="0" dirty="0">
                <a:solidFill>
                  <a:srgbClr val="000000"/>
                </a:solidFill>
              </a:rPr>
              <a:t>	</a:t>
            </a:r>
            <a:r>
              <a:rPr lang="en-US" sz="1800" spc="0" dirty="0" smtClean="0">
                <a:solidFill>
                  <a:srgbClr val="000000"/>
                </a:solidFill>
              </a:rPr>
              <a:t>			     </a:t>
            </a:r>
            <a:r>
              <a:rPr lang="en-US" sz="1800" spc="0" dirty="0" smtClean="0">
                <a:solidFill>
                  <a:srgbClr val="000000"/>
                </a:solidFill>
              </a:rPr>
              <a:t>             East </a:t>
            </a:r>
            <a:r>
              <a:rPr lang="en-US" sz="1800" spc="0" dirty="0" smtClean="0">
                <a:solidFill>
                  <a:srgbClr val="000000"/>
                </a:solidFill>
              </a:rPr>
              <a:t>Parking Lot – Director of Public Health </a:t>
            </a:r>
            <a:endParaRPr lang="en-US" sz="1800" spc="0" dirty="0" smtClean="0">
              <a:solidFill>
                <a:srgbClr val="000000"/>
              </a:solidFill>
            </a:endParaRPr>
          </a:p>
          <a:p>
            <a:pPr lvl="0" defTabSz="457200">
              <a:lnSpc>
                <a:spcPct val="100000"/>
              </a:lnSpc>
              <a:spcBef>
                <a:spcPts val="0"/>
              </a:spcBef>
              <a:spcAft>
                <a:spcPts val="0"/>
              </a:spcAft>
              <a:buClrTx/>
              <a:buSzTx/>
            </a:pPr>
            <a:endParaRPr lang="en-US" sz="1800" spc="0" dirty="0" smtClean="0">
              <a:solidFill>
                <a:srgbClr val="000000"/>
              </a:solidFill>
            </a:endParaRPr>
          </a:p>
          <a:p>
            <a:pPr marL="285750" lvl="0" indent="-285750" defTabSz="457200">
              <a:lnSpc>
                <a:spcPct val="100000"/>
              </a:lnSpc>
              <a:spcBef>
                <a:spcPts val="0"/>
              </a:spcBef>
              <a:spcAft>
                <a:spcPts val="0"/>
              </a:spcAft>
              <a:buClrTx/>
              <a:buSzTx/>
              <a:buFont typeface="Arial" panose="020B0604020202020204" pitchFamily="34" charset="0"/>
              <a:buChar char="•"/>
            </a:pPr>
            <a:r>
              <a:rPr lang="en-US" sz="1800" spc="0" dirty="0" smtClean="0">
                <a:solidFill>
                  <a:srgbClr val="000000"/>
                </a:solidFill>
              </a:rPr>
              <a:t>   Communication System Operators -  </a:t>
            </a:r>
            <a:endParaRPr lang="en-US" sz="1800" spc="0" dirty="0" smtClean="0">
              <a:solidFill>
                <a:srgbClr val="000000"/>
              </a:solidFill>
            </a:endParaRPr>
          </a:p>
          <a:p>
            <a:pPr lvl="0" defTabSz="457200">
              <a:lnSpc>
                <a:spcPct val="100000"/>
              </a:lnSpc>
              <a:spcBef>
                <a:spcPts val="0"/>
              </a:spcBef>
              <a:spcAft>
                <a:spcPts val="0"/>
              </a:spcAft>
              <a:buClrTx/>
              <a:buSzTx/>
            </a:pPr>
            <a:endParaRPr lang="en-US" sz="1800" spc="0" dirty="0">
              <a:solidFill>
                <a:srgbClr val="000000"/>
              </a:solidFill>
            </a:endParaRPr>
          </a:p>
          <a:p>
            <a:pPr marL="285750" lvl="0" indent="-285750" defTabSz="457200">
              <a:lnSpc>
                <a:spcPct val="100000"/>
              </a:lnSpc>
              <a:spcBef>
                <a:spcPts val="0"/>
              </a:spcBef>
              <a:spcAft>
                <a:spcPts val="0"/>
              </a:spcAft>
              <a:buClrTx/>
              <a:buSzTx/>
              <a:buFont typeface="Arial" panose="020B0604020202020204" pitchFamily="34" charset="0"/>
              <a:buChar char="•"/>
            </a:pPr>
            <a:r>
              <a:rPr lang="en-US" sz="1800" spc="0" dirty="0">
                <a:solidFill>
                  <a:srgbClr val="000000"/>
                </a:solidFill>
              </a:rPr>
              <a:t>	DSPS </a:t>
            </a:r>
            <a:r>
              <a:rPr lang="en-US" sz="1800" spc="0" dirty="0" smtClean="0">
                <a:solidFill>
                  <a:srgbClr val="000000"/>
                </a:solidFill>
              </a:rPr>
              <a:t>Support/Elevator Operators – SCC Director, </a:t>
            </a:r>
            <a:r>
              <a:rPr lang="en-US" sz="1800" spc="0" dirty="0" smtClean="0">
                <a:solidFill>
                  <a:srgbClr val="000000"/>
                </a:solidFill>
              </a:rPr>
              <a:t>                                                         	Dean </a:t>
            </a:r>
            <a:r>
              <a:rPr lang="en-US" sz="1800" spc="0" dirty="0" smtClean="0">
                <a:solidFill>
                  <a:srgbClr val="000000"/>
                </a:solidFill>
              </a:rPr>
              <a:t>Public Safety, </a:t>
            </a:r>
            <a:r>
              <a:rPr lang="en-US" sz="1800" spc="0" dirty="0" smtClean="0">
                <a:solidFill>
                  <a:srgbClr val="000000"/>
                </a:solidFill>
              </a:rPr>
              <a:t>Director of  Public Safety </a:t>
            </a:r>
            <a:endParaRPr lang="en-US" sz="1800" spc="0" dirty="0">
              <a:solidFill>
                <a:srgbClr val="000000"/>
              </a:solidFill>
            </a:endParaRPr>
          </a:p>
          <a:p>
            <a:pPr lvl="0" defTabSz="457200">
              <a:lnSpc>
                <a:spcPct val="100000"/>
              </a:lnSpc>
              <a:spcBef>
                <a:spcPts val="0"/>
              </a:spcBef>
              <a:spcAft>
                <a:spcPts val="0"/>
              </a:spcAft>
              <a:buClrTx/>
              <a:buSzTx/>
            </a:pPr>
            <a:r>
              <a:rPr lang="en-US" sz="1800" spc="0" dirty="0">
                <a:solidFill>
                  <a:srgbClr val="000000"/>
                </a:solidFill>
              </a:rPr>
              <a:t>	</a:t>
            </a:r>
            <a:endParaRPr lang="en-US" sz="1800" spc="0" dirty="0" smtClean="0">
              <a:solidFill>
                <a:srgbClr val="000000"/>
              </a:solidFill>
            </a:endParaRPr>
          </a:p>
          <a:p>
            <a:pPr lvl="0" defTabSz="457200">
              <a:lnSpc>
                <a:spcPct val="100000"/>
              </a:lnSpc>
              <a:spcBef>
                <a:spcPts val="0"/>
              </a:spcBef>
              <a:spcAft>
                <a:spcPts val="0"/>
              </a:spcAft>
              <a:buClrTx/>
              <a:buSzTx/>
            </a:pPr>
            <a:endParaRPr lang="en-US" sz="1800" spc="0" dirty="0">
              <a:solidFill>
                <a:srgbClr val="000000"/>
              </a:solidFill>
            </a:endParaRPr>
          </a:p>
          <a:p>
            <a:pPr lvl="0" defTabSz="457200">
              <a:lnSpc>
                <a:spcPct val="100000"/>
              </a:lnSpc>
              <a:spcBef>
                <a:spcPts val="0"/>
              </a:spcBef>
              <a:spcAft>
                <a:spcPts val="0"/>
              </a:spcAft>
              <a:buClrTx/>
              <a:buSzTx/>
            </a:pPr>
            <a:endParaRPr lang="en-US" sz="1800" spc="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76" y="241051"/>
            <a:ext cx="1115896" cy="1115896"/>
          </a:xfrm>
          <a:prstGeom prst="rect">
            <a:avLst/>
          </a:prstGeom>
        </p:spPr>
      </p:pic>
      <p:pic>
        <p:nvPicPr>
          <p:cNvPr id="12" name="Picture 11"/>
          <p:cNvPicPr>
            <a:picLocks noChangeAspect="1"/>
          </p:cNvPicPr>
          <p:nvPr/>
        </p:nvPicPr>
        <p:blipFill>
          <a:blip r:embed="rId4"/>
          <a:stretch>
            <a:fillRect/>
          </a:stretch>
        </p:blipFill>
        <p:spPr>
          <a:xfrm>
            <a:off x="6681481" y="3106790"/>
            <a:ext cx="4047882" cy="2696559"/>
          </a:xfrm>
          <a:prstGeom prst="rect">
            <a:avLst/>
          </a:prstGeom>
          <a:ln>
            <a:noFill/>
          </a:ln>
          <a:effectLst>
            <a:softEdge rad="112500"/>
          </a:effectLst>
        </p:spPr>
      </p:pic>
      <p:sp>
        <p:nvSpPr>
          <p:cNvPr id="13" name="TextBox 12"/>
          <p:cNvSpPr txBox="1"/>
          <p:nvPr/>
        </p:nvSpPr>
        <p:spPr>
          <a:xfrm>
            <a:off x="1046137" y="4197144"/>
            <a:ext cx="3401878" cy="2364493"/>
          </a:xfrm>
          <a:prstGeom prst="rect">
            <a:avLst/>
          </a:prstGeom>
          <a:noFill/>
        </p:spPr>
        <p:txBody>
          <a:bodyPr wrap="square" rtlCol="0">
            <a:spAutoFit/>
          </a:bodyPr>
          <a:lstStyle/>
          <a:p>
            <a:pPr>
              <a:lnSpc>
                <a:spcPct val="107000"/>
              </a:lnSpc>
              <a:spcBef>
                <a:spcPts val="1200"/>
              </a:spcBef>
            </a:pPr>
            <a:r>
              <a:rPr lang="en-US" sz="1200"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AT TIME OF EMERGENCY/EVACUATION </a:t>
            </a:r>
            <a:endParaRPr lang="en-US" sz="1200" dirty="0">
              <a:solidFill>
                <a:srgbClr val="000000"/>
              </a:solidFill>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dirty="0">
                <a:solidFill>
                  <a:srgbClr val="000000"/>
                </a:solidFill>
                <a:latin typeface="Times New Roman" panose="02020603050405020304" pitchFamily="18" charset="0"/>
                <a:ea typeface="Calibri" panose="020F0502020204030204" pitchFamily="34" charset="0"/>
              </a:rPr>
              <a:t>ALWAYS Evacuate first, then call 911</a:t>
            </a:r>
            <a:endParaRPr lang="en-US" sz="900" dirty="0">
              <a:solidFill>
                <a:srgbClr val="000000"/>
              </a:solidFill>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dirty="0">
                <a:solidFill>
                  <a:srgbClr val="000000"/>
                </a:solidFill>
                <a:latin typeface="Times New Roman" panose="02020603050405020304" pitchFamily="18" charset="0"/>
                <a:ea typeface="Calibri" panose="020F0502020204030204" pitchFamily="34" charset="0"/>
              </a:rPr>
              <a:t>Collect evacuation supply back pack/s </a:t>
            </a:r>
            <a:endParaRPr lang="en-US" sz="900" dirty="0">
              <a:solidFill>
                <a:srgbClr val="000000"/>
              </a:solidFill>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dirty="0">
                <a:solidFill>
                  <a:srgbClr val="000000"/>
                </a:solidFill>
                <a:latin typeface="Times New Roman" panose="02020603050405020304" pitchFamily="18" charset="0"/>
                <a:ea typeface="Calibri" panose="020F0502020204030204" pitchFamily="34" charset="0"/>
              </a:rPr>
              <a:t>Collect MSDS binders for each building</a:t>
            </a:r>
            <a:endParaRPr lang="en-US" sz="900" dirty="0">
              <a:solidFill>
                <a:srgbClr val="000000"/>
              </a:solidFill>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dirty="0">
                <a:solidFill>
                  <a:srgbClr val="000000"/>
                </a:solidFill>
                <a:latin typeface="Times New Roman" panose="02020603050405020304" pitchFamily="18" charset="0"/>
                <a:ea typeface="Calibri" panose="020F0502020204030204" pitchFamily="34" charset="0"/>
              </a:rPr>
              <a:t>Evacuate according to map/route posted by door</a:t>
            </a:r>
            <a:endParaRPr lang="en-US" sz="900" dirty="0">
              <a:solidFill>
                <a:srgbClr val="000000"/>
              </a:solidFill>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dirty="0">
                <a:solidFill>
                  <a:srgbClr val="000000"/>
                </a:solidFill>
                <a:latin typeface="Times New Roman" panose="02020603050405020304" pitchFamily="18" charset="0"/>
                <a:ea typeface="Calibri" panose="020F0502020204030204" pitchFamily="34" charset="0"/>
              </a:rPr>
              <a:t>Watch for students with ear plugs who may not be aware of evacuation</a:t>
            </a:r>
            <a:endParaRPr lang="en-US" sz="900" dirty="0">
              <a:solidFill>
                <a:srgbClr val="000000"/>
              </a:solidFill>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dirty="0">
                <a:solidFill>
                  <a:srgbClr val="000000"/>
                </a:solidFill>
                <a:latin typeface="Times New Roman" panose="02020603050405020304" pitchFamily="18" charset="0"/>
                <a:ea typeface="Calibri" panose="020F0502020204030204" pitchFamily="34" charset="0"/>
              </a:rPr>
              <a:t>Provide support to DSPS students, faculty and staff as needed</a:t>
            </a:r>
            <a:endParaRPr lang="en-US" sz="900" dirty="0">
              <a:solidFill>
                <a:srgbClr val="000000"/>
              </a:solidFill>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dirty="0">
                <a:solidFill>
                  <a:srgbClr val="000000"/>
                </a:solidFill>
                <a:latin typeface="Times New Roman" panose="02020603050405020304" pitchFamily="18" charset="0"/>
                <a:ea typeface="Calibri" panose="020F0502020204030204" pitchFamily="34" charset="0"/>
              </a:rPr>
              <a:t>Assigned Deans and Directors Sweep Building and Place Sign on </a:t>
            </a:r>
            <a:r>
              <a:rPr lang="en-US" sz="900" dirty="0" smtClean="0">
                <a:solidFill>
                  <a:srgbClr val="000000"/>
                </a:solidFill>
                <a:latin typeface="Times New Roman" panose="02020603050405020304" pitchFamily="18" charset="0"/>
                <a:ea typeface="Calibri" panose="020F0502020204030204" pitchFamily="34" charset="0"/>
              </a:rPr>
              <a:t>Doors </a:t>
            </a:r>
            <a:endParaRPr lang="en-US" sz="900" dirty="0">
              <a:solidFill>
                <a:srgbClr val="000000"/>
              </a:solidFill>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dirty="0">
                <a:solidFill>
                  <a:srgbClr val="000000"/>
                </a:solidFill>
                <a:latin typeface="Times New Roman" panose="02020603050405020304" pitchFamily="18" charset="0"/>
                <a:ea typeface="Calibri" panose="020F0502020204030204" pitchFamily="34" charset="0"/>
              </a:rPr>
              <a:t>Traffic Control, West Parking Lot/</a:t>
            </a:r>
            <a:r>
              <a:rPr lang="en-US" sz="900" dirty="0" err="1">
                <a:solidFill>
                  <a:srgbClr val="000000"/>
                </a:solidFill>
                <a:latin typeface="Times New Roman" panose="02020603050405020304" pitchFamily="18" charset="0"/>
                <a:ea typeface="Calibri" panose="020F0502020204030204" pitchFamily="34" charset="0"/>
              </a:rPr>
              <a:t>Aman</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Kandola</a:t>
            </a:r>
            <a:r>
              <a:rPr lang="en-US" sz="900" dirty="0">
                <a:solidFill>
                  <a:srgbClr val="000000"/>
                </a:solidFill>
                <a:latin typeface="Times New Roman" panose="02020603050405020304" pitchFamily="18" charset="0"/>
                <a:ea typeface="Calibri" panose="020F0502020204030204" pitchFamily="34" charset="0"/>
              </a:rPr>
              <a:t> East Parking Lot/Clark Smith</a:t>
            </a:r>
            <a:endParaRPr lang="en-US" sz="900" dirty="0">
              <a:solidFill>
                <a:srgbClr val="000000"/>
              </a:solidFill>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dirty="0">
                <a:solidFill>
                  <a:srgbClr val="000000"/>
                </a:solidFill>
                <a:latin typeface="Times New Roman" panose="02020603050405020304" pitchFamily="18" charset="0"/>
                <a:ea typeface="Calibri" panose="020F0502020204030204" pitchFamily="34" charset="0"/>
              </a:rPr>
              <a:t>Credit Cards:  GH </a:t>
            </a:r>
            <a:r>
              <a:rPr lang="en-US" sz="900" dirty="0" err="1">
                <a:solidFill>
                  <a:srgbClr val="000000"/>
                </a:solidFill>
                <a:latin typeface="Times New Roman" panose="02020603050405020304" pitchFamily="18" charset="0"/>
                <a:ea typeface="Calibri" panose="020F0502020204030204" pitchFamily="34" charset="0"/>
              </a:rPr>
              <a:t>Javaheripour</a:t>
            </a:r>
            <a:r>
              <a:rPr lang="en-US" sz="900" dirty="0">
                <a:solidFill>
                  <a:srgbClr val="000000"/>
                </a:solidFill>
                <a:latin typeface="Times New Roman" panose="02020603050405020304" pitchFamily="18" charset="0"/>
                <a:ea typeface="Calibri" panose="020F0502020204030204" pitchFamily="34" charset="0"/>
              </a:rPr>
              <a:t>, Claudette Michel, </a:t>
            </a:r>
            <a:r>
              <a:rPr lang="en-US" sz="900" dirty="0" err="1">
                <a:solidFill>
                  <a:srgbClr val="000000"/>
                </a:solidFill>
                <a:latin typeface="Times New Roman" panose="02020603050405020304" pitchFamily="18" charset="0"/>
                <a:ea typeface="Calibri" panose="020F0502020204030204" pitchFamily="34" charset="0"/>
              </a:rPr>
              <a:t>Zulema</a:t>
            </a:r>
            <a:r>
              <a:rPr lang="en-US" sz="900" dirty="0">
                <a:solidFill>
                  <a:srgbClr val="000000"/>
                </a:solidFill>
                <a:latin typeface="Times New Roman" panose="02020603050405020304" pitchFamily="18" charset="0"/>
                <a:ea typeface="Calibri" panose="020F0502020204030204" pitchFamily="34" charset="0"/>
              </a:rPr>
              <a:t> </a:t>
            </a:r>
            <a:r>
              <a:rPr lang="en-US" sz="900" dirty="0" err="1">
                <a:solidFill>
                  <a:srgbClr val="000000"/>
                </a:solidFill>
                <a:latin typeface="Times New Roman" panose="02020603050405020304" pitchFamily="18" charset="0"/>
                <a:ea typeface="Calibri" panose="020F0502020204030204" pitchFamily="34" charset="0"/>
              </a:rPr>
              <a:t>Zermeno</a:t>
            </a:r>
            <a:r>
              <a:rPr lang="en-US" sz="900" dirty="0">
                <a:solidFill>
                  <a:srgbClr val="000000"/>
                </a:solidFill>
                <a:latin typeface="Times New Roman" panose="02020603050405020304" pitchFamily="18" charset="0"/>
                <a:ea typeface="Calibri" panose="020F0502020204030204" pitchFamily="34" charset="0"/>
              </a:rPr>
              <a:t>, Carla Tweed, Karen Stanis</a:t>
            </a:r>
            <a:endParaRPr lang="en-US" sz="900" dirty="0">
              <a:solidFill>
                <a:srgbClr val="000000"/>
              </a:solidFill>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dirty="0">
                <a:solidFill>
                  <a:srgbClr val="000000"/>
                </a:solidFill>
                <a:latin typeface="Times New Roman" panose="02020603050405020304" pitchFamily="18" charset="0"/>
                <a:ea typeface="Calibri" panose="020F0502020204030204" pitchFamily="34" charset="0"/>
              </a:rPr>
              <a:t>Provide counseling assistance on site as </a:t>
            </a:r>
            <a:r>
              <a:rPr lang="en-US" sz="900" dirty="0" smtClean="0">
                <a:solidFill>
                  <a:srgbClr val="000000"/>
                </a:solidFill>
                <a:latin typeface="Times New Roman" panose="02020603050405020304" pitchFamily="18" charset="0"/>
                <a:ea typeface="Calibri" panose="020F0502020204030204" pitchFamily="34" charset="0"/>
              </a:rPr>
              <a:t>needed</a:t>
            </a:r>
            <a:endParaRPr lang="en-US" sz="9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73178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431177"/>
            <a:ext cx="9745762" cy="1177834"/>
          </a:xfrm>
        </p:spPr>
        <p:txBody>
          <a:bodyPr/>
          <a:lstStyle/>
          <a:p>
            <a:r>
              <a:rPr lang="en-US" dirty="0" smtClean="0"/>
              <a:t>In the EVENT: </a:t>
            </a:r>
            <a:endParaRPr lang="en-US" dirty="0"/>
          </a:p>
        </p:txBody>
      </p:sp>
      <p:sp>
        <p:nvSpPr>
          <p:cNvPr id="3" name="Text Placeholder 2"/>
          <p:cNvSpPr>
            <a:spLocks noGrp="1"/>
          </p:cNvSpPr>
          <p:nvPr>
            <p:ph type="body" idx="1"/>
          </p:nvPr>
        </p:nvSpPr>
        <p:spPr/>
        <p:txBody>
          <a:bodyPr>
            <a:normAutofit lnSpcReduction="10000"/>
          </a:bodyPr>
          <a:lstStyle/>
          <a:p>
            <a:pPr marL="342900" indent="-342900">
              <a:buFont typeface="Arial" panose="020B0604020202020204" pitchFamily="34" charset="0"/>
              <a:buChar char="•"/>
            </a:pPr>
            <a:r>
              <a:rPr lang="en-US" sz="3000" dirty="0" smtClean="0">
                <a:solidFill>
                  <a:schemeClr val="tx1"/>
                </a:solidFill>
              </a:rPr>
              <a:t>Evacuation</a:t>
            </a:r>
          </a:p>
          <a:p>
            <a:pPr marL="342900" indent="-342900">
              <a:buFont typeface="Arial" panose="020B0604020202020204" pitchFamily="34" charset="0"/>
              <a:buChar char="•"/>
            </a:pPr>
            <a:r>
              <a:rPr lang="en-US" sz="3000" dirty="0" smtClean="0">
                <a:solidFill>
                  <a:schemeClr val="tx1"/>
                </a:solidFill>
              </a:rPr>
              <a:t>Lock Down</a:t>
            </a:r>
          </a:p>
          <a:p>
            <a:pPr marL="342900" indent="-342900">
              <a:buFont typeface="Arial" panose="020B0604020202020204" pitchFamily="34" charset="0"/>
              <a:buChar char="•"/>
            </a:pPr>
            <a:r>
              <a:rPr lang="en-US" sz="3000" dirty="0" smtClean="0">
                <a:solidFill>
                  <a:schemeClr val="tx1"/>
                </a:solidFill>
              </a:rPr>
              <a:t>Shelter in Place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6" y="234316"/>
            <a:ext cx="1049271" cy="1049271"/>
          </a:xfrm>
          <a:prstGeom prst="rect">
            <a:avLst/>
          </a:prstGeom>
        </p:spPr>
      </p:pic>
      <p:pic>
        <p:nvPicPr>
          <p:cNvPr id="7" name="Picture 6" descr="Free illustration: Security, Sure, Protection, Osh - Free Image on Pixabay - 10046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192" y="4213823"/>
            <a:ext cx="6096000" cy="2733675"/>
          </a:xfrm>
          <a:prstGeom prst="rect">
            <a:avLst/>
          </a:prstGeom>
        </p:spPr>
      </p:pic>
    </p:spTree>
    <p:extLst>
      <p:ext uri="{BB962C8B-B14F-4D97-AF65-F5344CB8AC3E}">
        <p14:creationId xmlns:p14="http://schemas.microsoft.com/office/powerpoint/2010/main" val="3417714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713977">
            <a:off x="7205760" y="2710967"/>
            <a:ext cx="3348587" cy="1019014"/>
          </a:xfrm>
        </p:spPr>
        <p:txBody>
          <a:bodyPr>
            <a:normAutofit/>
          </a:bodyPr>
          <a:lstStyle/>
          <a:p>
            <a:r>
              <a:rPr lang="en-US" sz="6000" dirty="0" smtClean="0"/>
              <a:t>POLICY</a:t>
            </a:r>
            <a:endParaRPr lang="en-US" sz="6000" dirty="0"/>
          </a:p>
        </p:txBody>
      </p:sp>
      <p:sp>
        <p:nvSpPr>
          <p:cNvPr id="3" name="Text Placeholder 2"/>
          <p:cNvSpPr>
            <a:spLocks noGrp="1"/>
          </p:cNvSpPr>
          <p:nvPr>
            <p:ph type="body" idx="1"/>
          </p:nvPr>
        </p:nvSpPr>
        <p:spPr>
          <a:xfrm>
            <a:off x="737236" y="3124312"/>
            <a:ext cx="6492723" cy="3477966"/>
          </a:xfrm>
        </p:spPr>
        <p:txBody>
          <a:bodyPr>
            <a:normAutofit/>
          </a:bodyPr>
          <a:lstStyle/>
          <a:p>
            <a:r>
              <a:rPr lang="en-US" b="1" u="sng" dirty="0" smtClean="0"/>
              <a:t>Objectives:</a:t>
            </a:r>
          </a:p>
          <a:p>
            <a:pPr marL="285750" indent="-285750">
              <a:lnSpc>
                <a:spcPct val="100000"/>
              </a:lnSpc>
              <a:spcBef>
                <a:spcPts val="0"/>
              </a:spcBef>
              <a:spcAft>
                <a:spcPts val="0"/>
              </a:spcAft>
              <a:buFont typeface="Arial" panose="020B0604020202020204" pitchFamily="34" charset="0"/>
              <a:buChar char="•"/>
            </a:pPr>
            <a:r>
              <a:rPr lang="en-US" sz="1800" dirty="0" smtClean="0"/>
              <a:t>Expedite movement of persons from hazardous areas.</a:t>
            </a:r>
          </a:p>
          <a:p>
            <a:pPr marL="285750" indent="-285750">
              <a:lnSpc>
                <a:spcPct val="100000"/>
              </a:lnSpc>
              <a:spcBef>
                <a:spcPts val="0"/>
              </a:spcBef>
              <a:spcAft>
                <a:spcPts val="0"/>
              </a:spcAft>
              <a:buFont typeface="Arial" panose="020B0604020202020204" pitchFamily="34" charset="0"/>
              <a:buChar char="•"/>
            </a:pPr>
            <a:r>
              <a:rPr lang="en-US" sz="1800" dirty="0" smtClean="0"/>
              <a:t>Control evacuation traffic.</a:t>
            </a:r>
          </a:p>
          <a:p>
            <a:pPr marL="285750" indent="-285750">
              <a:lnSpc>
                <a:spcPct val="100000"/>
              </a:lnSpc>
              <a:spcBef>
                <a:spcPts val="0"/>
              </a:spcBef>
              <a:spcAft>
                <a:spcPts val="0"/>
              </a:spcAft>
              <a:buFont typeface="Arial" panose="020B0604020202020204" pitchFamily="34" charset="0"/>
              <a:buChar char="•"/>
            </a:pPr>
            <a:r>
              <a:rPr lang="en-US" sz="1800" dirty="0" smtClean="0"/>
              <a:t>Provide transportation for those w/out vehicles or special needs.</a:t>
            </a:r>
          </a:p>
          <a:p>
            <a:pPr marL="285750" indent="-285750">
              <a:lnSpc>
                <a:spcPct val="100000"/>
              </a:lnSpc>
              <a:spcBef>
                <a:spcPts val="0"/>
              </a:spcBef>
              <a:spcAft>
                <a:spcPts val="0"/>
              </a:spcAft>
              <a:buFont typeface="Arial" panose="020B0604020202020204" pitchFamily="34" charset="0"/>
              <a:buChar char="•"/>
            </a:pPr>
            <a:r>
              <a:rPr lang="en-US" sz="1800" dirty="0" smtClean="0"/>
              <a:t>Provide perimeter control for evacuated areas</a:t>
            </a:r>
          </a:p>
          <a:p>
            <a:pPr marL="285750" indent="-285750">
              <a:lnSpc>
                <a:spcPct val="100000"/>
              </a:lnSpc>
              <a:spcBef>
                <a:spcPts val="0"/>
              </a:spcBef>
              <a:spcAft>
                <a:spcPts val="0"/>
              </a:spcAft>
              <a:buFont typeface="Arial" panose="020B0604020202020204" pitchFamily="34" charset="0"/>
              <a:buChar char="•"/>
            </a:pPr>
            <a:r>
              <a:rPr lang="en-US" sz="1800" dirty="0" smtClean="0"/>
              <a:t>Provide for the procurement allocation and use of necessary transportation resources and law enforcement resources by means of mutual aid or other agreements.</a:t>
            </a:r>
          </a:p>
          <a:p>
            <a:pPr marL="285750" indent="-285750">
              <a:lnSpc>
                <a:spcPct val="100000"/>
              </a:lnSpc>
              <a:spcBef>
                <a:spcPts val="0"/>
              </a:spcBef>
              <a:spcAft>
                <a:spcPts val="0"/>
              </a:spcAft>
              <a:buFont typeface="Arial" panose="020B0604020202020204" pitchFamily="34" charset="0"/>
              <a:buChar char="•"/>
            </a:pPr>
            <a:r>
              <a:rPr lang="en-US" sz="1800" dirty="0" smtClean="0"/>
              <a:t>Acquisition of rental vehicles if needed.</a:t>
            </a:r>
          </a:p>
          <a:p>
            <a:pPr marL="285750" indent="-285750">
              <a:lnSpc>
                <a:spcPct val="100000"/>
              </a:lnSpc>
              <a:spcBef>
                <a:spcPts val="0"/>
              </a:spcBef>
              <a:spcAft>
                <a:spcPts val="0"/>
              </a:spcAft>
              <a:buFont typeface="Arial" panose="020B0604020202020204" pitchFamily="34" charset="0"/>
              <a:buChar char="•"/>
            </a:pPr>
            <a:endParaRPr lang="en-US" sz="1800" dirty="0" smtClean="0"/>
          </a:p>
          <a:p>
            <a:pPr>
              <a:lnSpc>
                <a:spcPct val="100000"/>
              </a:lnSpc>
              <a:spcBef>
                <a:spcPts val="0"/>
              </a:spcBef>
              <a:spcAft>
                <a:spcPts val="0"/>
              </a:spcAft>
            </a:pPr>
            <a:endParaRPr lang="en-US" sz="1800" dirty="0" smtClean="0"/>
          </a:p>
          <a:p>
            <a:pPr>
              <a:lnSpc>
                <a:spcPct val="100000"/>
              </a:lnSpc>
              <a:spcBef>
                <a:spcPts val="0"/>
              </a:spcBef>
              <a:spcAft>
                <a:spcPts val="0"/>
              </a:spcAft>
            </a:pPr>
            <a:endParaRPr lang="en-US" sz="1800" dirty="0" smtClean="0"/>
          </a:p>
          <a:p>
            <a:pPr>
              <a:lnSpc>
                <a:spcPct val="100000"/>
              </a:lnSpc>
              <a:spcBef>
                <a:spcPts val="0"/>
              </a:spcBef>
              <a:spcAft>
                <a:spcPts val="0"/>
              </a:spcAft>
            </a:pPr>
            <a:endParaRPr lang="en-US" sz="1800" dirty="0" smtClean="0"/>
          </a:p>
        </p:txBody>
      </p:sp>
      <p:pic>
        <p:nvPicPr>
          <p:cNvPr id="4" name="Picture 3" descr="Dark Matters a Lot | Dark Energy: It created us, it connects us, it is killing us, and it jus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634" y="234316"/>
            <a:ext cx="4172721" cy="2889996"/>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236" y="234316"/>
            <a:ext cx="1049271" cy="1049271"/>
          </a:xfrm>
          <a:prstGeom prst="rect">
            <a:avLst/>
          </a:prstGeom>
        </p:spPr>
      </p:pic>
    </p:spTree>
    <p:extLst>
      <p:ext uri="{BB962C8B-B14F-4D97-AF65-F5344CB8AC3E}">
        <p14:creationId xmlns:p14="http://schemas.microsoft.com/office/powerpoint/2010/main" val="217932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343" y="1324732"/>
            <a:ext cx="9418320" cy="1092631"/>
          </a:xfrm>
        </p:spPr>
        <p:txBody>
          <a:bodyPr/>
          <a:lstStyle/>
          <a:p>
            <a:r>
              <a:rPr lang="en-US" dirty="0" smtClean="0"/>
              <a:t>Evacuation Maps</a:t>
            </a:r>
            <a:endParaRPr lang="en-US" dirty="0"/>
          </a:p>
        </p:txBody>
      </p:sp>
      <p:sp>
        <p:nvSpPr>
          <p:cNvPr id="3" name="Text Placeholder 2"/>
          <p:cNvSpPr>
            <a:spLocks noGrp="1"/>
          </p:cNvSpPr>
          <p:nvPr>
            <p:ph type="body" idx="1"/>
          </p:nvPr>
        </p:nvSpPr>
        <p:spPr>
          <a:xfrm>
            <a:off x="1261872" y="2580468"/>
            <a:ext cx="9418320" cy="3911772"/>
          </a:xfrm>
        </p:spPr>
        <p:txBody>
          <a:bodyPr/>
          <a:lstStyle/>
          <a:p>
            <a:endParaRPr lang="en-US" dirty="0" smtClean="0">
              <a:solidFill>
                <a:srgbClr val="0070C0"/>
              </a:solidFill>
            </a:endParaRPr>
          </a:p>
          <a:p>
            <a:r>
              <a:rPr lang="en-US" dirty="0" smtClean="0">
                <a:solidFill>
                  <a:schemeClr val="tx1"/>
                </a:solidFill>
              </a:rPr>
              <a:t>  </a:t>
            </a:r>
            <a:r>
              <a:rPr lang="en-US" b="1" u="sng" dirty="0" smtClean="0">
                <a:solidFill>
                  <a:schemeClr val="tx1"/>
                </a:solidFill>
              </a:rPr>
              <a:t>Evacuation </a:t>
            </a:r>
            <a:r>
              <a:rPr lang="en-US" b="1" u="sng" dirty="0" smtClean="0">
                <a:solidFill>
                  <a:schemeClr val="tx1"/>
                </a:solidFill>
              </a:rPr>
              <a:t>Locations: </a:t>
            </a:r>
          </a:p>
          <a:p>
            <a:pPr marL="342900" indent="-342900">
              <a:buFont typeface="Wingdings" panose="05000000000000000000" pitchFamily="2" charset="2"/>
              <a:buChar char="§"/>
            </a:pPr>
            <a:r>
              <a:rPr lang="en-US" dirty="0" smtClean="0">
                <a:solidFill>
                  <a:schemeClr val="tx1"/>
                </a:solidFill>
              </a:rPr>
              <a:t>Primary - Gymnasium</a:t>
            </a:r>
          </a:p>
          <a:p>
            <a:pPr marL="342900" indent="-342900">
              <a:buFont typeface="Wingdings" panose="05000000000000000000" pitchFamily="2" charset="2"/>
              <a:buChar char="§"/>
            </a:pPr>
            <a:r>
              <a:rPr lang="en-US" dirty="0" smtClean="0">
                <a:solidFill>
                  <a:schemeClr val="tx1"/>
                </a:solidFill>
              </a:rPr>
              <a:t>Secondary – Olive Hill </a:t>
            </a:r>
          </a:p>
          <a:p>
            <a:pPr marL="342900" indent="-342900">
              <a:buFont typeface="Wingdings" panose="05000000000000000000" pitchFamily="2" charset="2"/>
              <a:buChar char="§"/>
            </a:pPr>
            <a:endParaRPr lang="en-US"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754" y="175442"/>
            <a:ext cx="1149290" cy="114929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0792" y="2665708"/>
            <a:ext cx="5466057" cy="4192292"/>
          </a:xfrm>
          <a:prstGeom prst="rect">
            <a:avLst/>
          </a:prstGeom>
        </p:spPr>
      </p:pic>
    </p:spTree>
    <p:extLst>
      <p:ext uri="{BB962C8B-B14F-4D97-AF65-F5344CB8AC3E}">
        <p14:creationId xmlns:p14="http://schemas.microsoft.com/office/powerpoint/2010/main" val="798597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50" y="1233079"/>
            <a:ext cx="3026980" cy="1198179"/>
          </a:xfrm>
        </p:spPr>
        <p:txBody>
          <a:bodyPr/>
          <a:lstStyle/>
          <a:p>
            <a:r>
              <a:rPr lang="en-US" dirty="0" smtClean="0"/>
              <a:t>FAQ:</a:t>
            </a:r>
            <a:endParaRPr lang="en-US" dirty="0"/>
          </a:p>
        </p:txBody>
      </p:sp>
      <p:sp>
        <p:nvSpPr>
          <p:cNvPr id="3" name="Text Placeholder 2"/>
          <p:cNvSpPr>
            <a:spLocks noGrp="1"/>
          </p:cNvSpPr>
          <p:nvPr>
            <p:ph type="body" idx="1"/>
          </p:nvPr>
        </p:nvSpPr>
        <p:spPr>
          <a:xfrm>
            <a:off x="814178" y="2512535"/>
            <a:ext cx="4876169" cy="4345465"/>
          </a:xfrm>
        </p:spPr>
        <p:txBody>
          <a:bodyPr>
            <a:normAutofit/>
          </a:bodyPr>
          <a:lstStyle/>
          <a:p>
            <a:pPr lvl="0">
              <a:buClr>
                <a:srgbClr val="6F6F74"/>
              </a:buClr>
            </a:pPr>
            <a:r>
              <a:rPr lang="en-US" sz="1400" b="1" i="1" dirty="0">
                <a:solidFill>
                  <a:srgbClr val="000000">
                    <a:lumMod val="65000"/>
                    <a:lumOff val="35000"/>
                  </a:srgbClr>
                </a:solidFill>
              </a:rPr>
              <a:t>1) In the event of an emergency incident, </a:t>
            </a:r>
            <a:r>
              <a:rPr lang="en-US" sz="1400" b="1" i="1" dirty="0" smtClean="0">
                <a:solidFill>
                  <a:srgbClr val="000000">
                    <a:lumMod val="65000"/>
                    <a:lumOff val="35000"/>
                  </a:srgbClr>
                </a:solidFill>
              </a:rPr>
              <a:t>are </a:t>
            </a:r>
            <a:r>
              <a:rPr lang="en-US" sz="1400" b="1" i="1" dirty="0">
                <a:solidFill>
                  <a:srgbClr val="000000">
                    <a:lumMod val="65000"/>
                    <a:lumOff val="35000"/>
                  </a:srgbClr>
                </a:solidFill>
              </a:rPr>
              <a:t>there </a:t>
            </a:r>
            <a:r>
              <a:rPr lang="en-US" sz="1400" b="1" i="1" dirty="0">
                <a:solidFill>
                  <a:srgbClr val="000000">
                    <a:lumMod val="65000"/>
                    <a:lumOff val="35000"/>
                  </a:srgbClr>
                </a:solidFill>
              </a:rPr>
              <a:t> </a:t>
            </a:r>
            <a:r>
              <a:rPr lang="en-US" sz="1400" b="1" i="1" dirty="0" smtClean="0">
                <a:solidFill>
                  <a:srgbClr val="000000">
                    <a:lumMod val="65000"/>
                    <a:lumOff val="35000"/>
                  </a:srgbClr>
                </a:solidFill>
              </a:rPr>
              <a:t>  	</a:t>
            </a:r>
            <a:r>
              <a:rPr lang="en-US" sz="1400" b="1" i="1" dirty="0" smtClean="0">
                <a:solidFill>
                  <a:srgbClr val="000000">
                    <a:lumMod val="65000"/>
                    <a:lumOff val="35000"/>
                  </a:srgbClr>
                </a:solidFill>
              </a:rPr>
              <a:t>safety </a:t>
            </a:r>
            <a:r>
              <a:rPr lang="en-US" sz="1400" b="1" i="1" dirty="0">
                <a:solidFill>
                  <a:srgbClr val="000000">
                    <a:lumMod val="65000"/>
                    <a:lumOff val="35000"/>
                  </a:srgbClr>
                </a:solidFill>
              </a:rPr>
              <a:t>protocols in place?</a:t>
            </a:r>
            <a:br>
              <a:rPr lang="en-US" sz="1400" b="1" i="1" dirty="0">
                <a:solidFill>
                  <a:srgbClr val="000000">
                    <a:lumMod val="65000"/>
                    <a:lumOff val="35000"/>
                  </a:srgbClr>
                </a:solidFill>
              </a:rPr>
            </a:br>
            <a:r>
              <a:rPr lang="en-US" sz="1400" b="1" i="1" dirty="0">
                <a:solidFill>
                  <a:srgbClr val="000000">
                    <a:lumMod val="65000"/>
                    <a:lumOff val="35000"/>
                  </a:srgbClr>
                </a:solidFill>
              </a:rPr>
              <a:t/>
            </a:r>
            <a:br>
              <a:rPr lang="en-US" sz="1400" b="1" i="1" dirty="0">
                <a:solidFill>
                  <a:srgbClr val="000000">
                    <a:lumMod val="65000"/>
                    <a:lumOff val="35000"/>
                  </a:srgbClr>
                </a:solidFill>
              </a:rPr>
            </a:br>
            <a:r>
              <a:rPr lang="en-US" sz="1400" b="1" i="1" dirty="0">
                <a:solidFill>
                  <a:srgbClr val="000000">
                    <a:lumMod val="65000"/>
                    <a:lumOff val="35000"/>
                  </a:srgbClr>
                </a:solidFill>
              </a:rPr>
              <a:t>2) How are those protocols shared with </a:t>
            </a:r>
            <a:r>
              <a:rPr lang="en-US" sz="1400" b="1" i="1" dirty="0" smtClean="0">
                <a:solidFill>
                  <a:srgbClr val="000000">
                    <a:lumMod val="65000"/>
                    <a:lumOff val="35000"/>
                  </a:srgbClr>
                </a:solidFill>
              </a:rPr>
              <a:t>students</a:t>
            </a:r>
            <a:r>
              <a:rPr lang="en-US" sz="1400" b="1" i="1" dirty="0">
                <a:solidFill>
                  <a:srgbClr val="000000">
                    <a:lumMod val="65000"/>
                    <a:lumOff val="35000"/>
                  </a:srgbClr>
                </a:solidFill>
              </a:rPr>
              <a:t>?</a:t>
            </a:r>
            <a:br>
              <a:rPr lang="en-US" sz="1400" b="1" i="1" dirty="0">
                <a:solidFill>
                  <a:srgbClr val="000000">
                    <a:lumMod val="65000"/>
                    <a:lumOff val="35000"/>
                  </a:srgbClr>
                </a:solidFill>
              </a:rPr>
            </a:br>
            <a:r>
              <a:rPr lang="en-US" sz="1400" b="1" i="1" dirty="0">
                <a:solidFill>
                  <a:srgbClr val="000000">
                    <a:lumMod val="65000"/>
                    <a:lumOff val="35000"/>
                  </a:srgbClr>
                </a:solidFill>
              </a:rPr>
              <a:t/>
            </a:r>
            <a:br>
              <a:rPr lang="en-US" sz="1400" b="1" i="1" dirty="0">
                <a:solidFill>
                  <a:srgbClr val="000000">
                    <a:lumMod val="65000"/>
                    <a:lumOff val="35000"/>
                  </a:srgbClr>
                </a:solidFill>
              </a:rPr>
            </a:br>
            <a:r>
              <a:rPr lang="en-US" sz="1400" b="1" i="1" dirty="0">
                <a:solidFill>
                  <a:srgbClr val="000000">
                    <a:lumMod val="65000"/>
                    <a:lumOff val="35000"/>
                  </a:srgbClr>
                </a:solidFill>
              </a:rPr>
              <a:t>3) Is there any safety drills done like active </a:t>
            </a:r>
            <a:r>
              <a:rPr lang="en-US" sz="1400" b="1" i="1" dirty="0" smtClean="0">
                <a:solidFill>
                  <a:srgbClr val="000000">
                    <a:lumMod val="65000"/>
                    <a:lumOff val="35000"/>
                  </a:srgbClr>
                </a:solidFill>
              </a:rPr>
              <a:t>	shooter</a:t>
            </a:r>
            <a:r>
              <a:rPr lang="en-US" sz="1400" b="1" i="1" dirty="0">
                <a:solidFill>
                  <a:srgbClr val="000000">
                    <a:lumMod val="65000"/>
                    <a:lumOff val="35000"/>
                  </a:srgbClr>
                </a:solidFill>
              </a:rPr>
              <a:t>?</a:t>
            </a:r>
            <a:br>
              <a:rPr lang="en-US" sz="1400" b="1" i="1" dirty="0">
                <a:solidFill>
                  <a:srgbClr val="000000">
                    <a:lumMod val="65000"/>
                    <a:lumOff val="35000"/>
                  </a:srgbClr>
                </a:solidFill>
              </a:rPr>
            </a:br>
            <a:r>
              <a:rPr lang="en-US" sz="1400" b="1" i="1" dirty="0">
                <a:solidFill>
                  <a:srgbClr val="000000">
                    <a:lumMod val="65000"/>
                    <a:lumOff val="35000"/>
                  </a:srgbClr>
                </a:solidFill>
              </a:rPr>
              <a:t/>
            </a:r>
            <a:br>
              <a:rPr lang="en-US" sz="1400" b="1" i="1" dirty="0">
                <a:solidFill>
                  <a:srgbClr val="000000">
                    <a:lumMod val="65000"/>
                    <a:lumOff val="35000"/>
                  </a:srgbClr>
                </a:solidFill>
              </a:rPr>
            </a:br>
            <a:r>
              <a:rPr lang="en-US" sz="1400" b="1" i="1" dirty="0">
                <a:solidFill>
                  <a:srgbClr val="000000">
                    <a:lumMod val="65000"/>
                    <a:lumOff val="35000"/>
                  </a:srgbClr>
                </a:solidFill>
              </a:rPr>
              <a:t>4) Is there protocol on when a lockdown </a:t>
            </a:r>
            <a:r>
              <a:rPr lang="en-US" sz="1400" b="1" i="1" dirty="0" smtClean="0">
                <a:solidFill>
                  <a:srgbClr val="000000">
                    <a:lumMod val="65000"/>
                    <a:lumOff val="35000"/>
                  </a:srgbClr>
                </a:solidFill>
              </a:rPr>
              <a:t>occurs</a:t>
            </a:r>
            <a:r>
              <a:rPr lang="en-US" sz="1400" b="1" i="1" dirty="0">
                <a:solidFill>
                  <a:srgbClr val="000000">
                    <a:lumMod val="65000"/>
                    <a:lumOff val="35000"/>
                  </a:srgbClr>
                </a:solidFill>
              </a:rPr>
              <a:t>? </a:t>
            </a:r>
            <a:r>
              <a:rPr lang="en-US" sz="1400" b="1" i="1" dirty="0" smtClean="0">
                <a:solidFill>
                  <a:srgbClr val="000000">
                    <a:lumMod val="65000"/>
                    <a:lumOff val="35000"/>
                  </a:srgbClr>
                </a:solidFill>
              </a:rPr>
              <a:t>	How </a:t>
            </a:r>
            <a:r>
              <a:rPr lang="en-US" sz="1400" b="1" i="1" dirty="0">
                <a:solidFill>
                  <a:srgbClr val="000000">
                    <a:lumMod val="65000"/>
                    <a:lumOff val="35000"/>
                  </a:srgbClr>
                </a:solidFill>
              </a:rPr>
              <a:t>is </a:t>
            </a:r>
            <a:r>
              <a:rPr lang="en-US" sz="1400" b="1" i="1" dirty="0" smtClean="0">
                <a:solidFill>
                  <a:srgbClr val="000000">
                    <a:lumMod val="65000"/>
                    <a:lumOff val="35000"/>
                  </a:srgbClr>
                </a:solidFill>
              </a:rPr>
              <a:t>that </a:t>
            </a:r>
            <a:r>
              <a:rPr lang="en-US" sz="1400" b="1" i="1" dirty="0">
                <a:solidFill>
                  <a:srgbClr val="000000">
                    <a:lumMod val="65000"/>
                    <a:lumOff val="35000"/>
                  </a:srgbClr>
                </a:solidFill>
              </a:rPr>
              <a:t>triggered?</a:t>
            </a:r>
            <a:br>
              <a:rPr lang="en-US" sz="1400" b="1" i="1" dirty="0">
                <a:solidFill>
                  <a:srgbClr val="000000">
                    <a:lumMod val="65000"/>
                    <a:lumOff val="35000"/>
                  </a:srgbClr>
                </a:solidFill>
              </a:rPr>
            </a:br>
            <a:r>
              <a:rPr lang="en-US" sz="1400" b="1" i="1" dirty="0">
                <a:solidFill>
                  <a:srgbClr val="000000">
                    <a:lumMod val="65000"/>
                    <a:lumOff val="35000"/>
                  </a:srgbClr>
                </a:solidFill>
              </a:rPr>
              <a:t/>
            </a:r>
            <a:br>
              <a:rPr lang="en-US" sz="1400" b="1" i="1" dirty="0">
                <a:solidFill>
                  <a:srgbClr val="000000">
                    <a:lumMod val="65000"/>
                    <a:lumOff val="35000"/>
                  </a:srgbClr>
                </a:solidFill>
              </a:rPr>
            </a:br>
            <a:r>
              <a:rPr lang="en-US" sz="1400" b="1" i="1" dirty="0">
                <a:solidFill>
                  <a:srgbClr val="000000">
                    <a:lumMod val="65000"/>
                    <a:lumOff val="35000"/>
                  </a:srgbClr>
                </a:solidFill>
              </a:rPr>
              <a:t>5) When is </a:t>
            </a:r>
            <a:r>
              <a:rPr lang="en-US" sz="1400" b="1" i="1" dirty="0" smtClean="0">
                <a:solidFill>
                  <a:srgbClr val="000000">
                    <a:lumMod val="65000"/>
                    <a:lumOff val="35000"/>
                  </a:srgbClr>
                </a:solidFill>
              </a:rPr>
              <a:t>Catapult </a:t>
            </a:r>
            <a:r>
              <a:rPr lang="en-US" sz="1400" b="1" i="1" dirty="0">
                <a:solidFill>
                  <a:srgbClr val="000000">
                    <a:lumMod val="65000"/>
                    <a:lumOff val="35000"/>
                  </a:srgbClr>
                </a:solidFill>
              </a:rPr>
              <a:t>triggered? </a:t>
            </a:r>
            <a:br>
              <a:rPr lang="en-US" sz="1400" b="1" i="1" dirty="0">
                <a:solidFill>
                  <a:srgbClr val="000000">
                    <a:lumMod val="65000"/>
                    <a:lumOff val="35000"/>
                  </a:srgbClr>
                </a:solidFill>
              </a:rPr>
            </a:br>
            <a:r>
              <a:rPr lang="en-US" sz="1400" b="1" i="1" dirty="0">
                <a:solidFill>
                  <a:srgbClr val="000000">
                    <a:lumMod val="65000"/>
                    <a:lumOff val="35000"/>
                  </a:srgbClr>
                </a:solidFill>
              </a:rPr>
              <a:t/>
            </a:r>
            <a:br>
              <a:rPr lang="en-US" sz="1400" b="1" i="1" dirty="0">
                <a:solidFill>
                  <a:srgbClr val="000000">
                    <a:lumMod val="65000"/>
                    <a:lumOff val="35000"/>
                  </a:srgbClr>
                </a:solidFill>
              </a:rPr>
            </a:br>
            <a:r>
              <a:rPr lang="en-US" sz="1400" b="1" i="1" dirty="0">
                <a:solidFill>
                  <a:srgbClr val="000000">
                    <a:lumMod val="65000"/>
                    <a:lumOff val="35000"/>
                  </a:srgbClr>
                </a:solidFill>
              </a:rPr>
              <a:t>6) Is there criteria for </a:t>
            </a:r>
            <a:r>
              <a:rPr lang="en-US" sz="1400" b="1" i="1" dirty="0" smtClean="0">
                <a:solidFill>
                  <a:srgbClr val="000000">
                    <a:lumMod val="65000"/>
                    <a:lumOff val="35000"/>
                  </a:srgbClr>
                </a:solidFill>
              </a:rPr>
              <a:t>a </a:t>
            </a:r>
            <a:r>
              <a:rPr lang="en-US" sz="1400" b="1" i="1" dirty="0" smtClean="0">
                <a:solidFill>
                  <a:srgbClr val="000000">
                    <a:lumMod val="65000"/>
                    <a:lumOff val="35000"/>
                  </a:srgbClr>
                </a:solidFill>
              </a:rPr>
              <a:t>lockdown/shelter in place? </a:t>
            </a:r>
            <a:endParaRPr lang="en-US" sz="1400" b="1" i="1" dirty="0">
              <a:solidFill>
                <a:srgbClr val="000000">
                  <a:lumMod val="65000"/>
                  <a:lumOff val="35000"/>
                </a:srgbClr>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178" y="357916"/>
            <a:ext cx="967190" cy="967190"/>
          </a:xfrm>
          <a:prstGeom prst="rect">
            <a:avLst/>
          </a:prstGeom>
        </p:spPr>
      </p:pic>
      <p:sp>
        <p:nvSpPr>
          <p:cNvPr id="5" name="TextBox 4"/>
          <p:cNvSpPr txBox="1"/>
          <p:nvPr/>
        </p:nvSpPr>
        <p:spPr>
          <a:xfrm>
            <a:off x="5994191" y="1044160"/>
            <a:ext cx="4698124" cy="4401205"/>
          </a:xfrm>
          <a:prstGeom prst="rect">
            <a:avLst/>
          </a:prstGeom>
          <a:noFill/>
        </p:spPr>
        <p:txBody>
          <a:bodyPr wrap="square" rtlCol="0">
            <a:spAutoFit/>
          </a:bodyPr>
          <a:lstStyle/>
          <a:p>
            <a:pPr marL="342900" indent="-342900">
              <a:buAutoNum type="arabicPeriod"/>
            </a:pPr>
            <a:r>
              <a:rPr lang="en-US" sz="1400" dirty="0" smtClean="0"/>
              <a:t>Yes, the district has a comprehensive emergency handbook, posters are posted in each classroom. </a:t>
            </a:r>
            <a:r>
              <a:rPr lang="en-US" sz="1400" dirty="0" smtClean="0"/>
              <a:t>Follow </a:t>
            </a:r>
            <a:r>
              <a:rPr lang="en-US" sz="1400" dirty="0" smtClean="0"/>
              <a:t>maps posted inside/outside the classroom door. </a:t>
            </a:r>
          </a:p>
          <a:p>
            <a:pPr marL="342900" indent="-342900">
              <a:buAutoNum type="arabicPeriod"/>
            </a:pPr>
            <a:r>
              <a:rPr lang="en-US" sz="1400" dirty="0" smtClean="0"/>
              <a:t>Currently students sign up for emergency notifications when they register. The Catapult system will notify students in the event of on campus emergencies. </a:t>
            </a:r>
          </a:p>
          <a:p>
            <a:pPr marL="342900" indent="-342900">
              <a:buAutoNum type="arabicPeriod"/>
            </a:pPr>
            <a:r>
              <a:rPr lang="en-US" sz="1400" dirty="0" smtClean="0"/>
              <a:t>Safety drills are scheduled to take place after Summer 2019 practice events have taken place. </a:t>
            </a:r>
          </a:p>
          <a:p>
            <a:pPr marL="342900" indent="-342900">
              <a:buAutoNum type="arabicPeriod"/>
            </a:pPr>
            <a:r>
              <a:rPr lang="en-US" sz="1400" dirty="0" smtClean="0"/>
              <a:t>Catapult is triggered through the office of the college President and/or Campus Police in accordance with the type of event. </a:t>
            </a:r>
          </a:p>
          <a:p>
            <a:pPr marL="342900" indent="-342900">
              <a:buAutoNum type="arabicPeriod"/>
            </a:pPr>
            <a:r>
              <a:rPr lang="en-US" sz="1400" dirty="0" smtClean="0"/>
              <a:t>Yes, lockdowns take place, the procedure is to go room to room Campus Police initiate utilizing the catapult system. </a:t>
            </a:r>
            <a:endParaRPr lang="en-US" sz="1400" dirty="0" smtClean="0"/>
          </a:p>
          <a:p>
            <a:pPr marL="342900" indent="-342900">
              <a:buAutoNum type="arabicPeriod"/>
            </a:pPr>
            <a:r>
              <a:rPr lang="en-US" sz="1400" dirty="0" smtClean="0"/>
              <a:t>Yes, each building creates their “shelter in place” protocols. The YCCD Guide for Emergency Operations, page 23, lists steps you should take to shelter in place. </a:t>
            </a:r>
            <a:endParaRPr lang="en-US" sz="1400" dirty="0"/>
          </a:p>
        </p:txBody>
      </p:sp>
    </p:spTree>
    <p:extLst>
      <p:ext uri="{BB962C8B-B14F-4D97-AF65-F5344CB8AC3E}">
        <p14:creationId xmlns:p14="http://schemas.microsoft.com/office/powerpoint/2010/main" val="2331567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770" y="2983977"/>
            <a:ext cx="6863040" cy="792243"/>
          </a:xfrm>
        </p:spPr>
        <p:txBody>
          <a:bodyPr>
            <a:normAutofit/>
          </a:bodyPr>
          <a:lstStyle/>
          <a:p>
            <a:r>
              <a:rPr lang="en-US" dirty="0" smtClean="0"/>
              <a:t>CAMPUS SAFETY RESOURCES: </a:t>
            </a:r>
            <a:endParaRPr lang="en-US" dirty="0"/>
          </a:p>
        </p:txBody>
      </p:sp>
      <p:pic>
        <p:nvPicPr>
          <p:cNvPr id="8" name="Picture Placeholder 7" descr="File:GHS HazMat Safety Labels.jpg - Wikimedia Commons"/>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5886" b="15886"/>
          <a:stretch>
            <a:fillRect/>
          </a:stretch>
        </p:blipFill>
        <p:spPr>
          <a:xfrm>
            <a:off x="3518115" y="473529"/>
            <a:ext cx="7101695" cy="2700645"/>
          </a:xfrm>
        </p:spPr>
      </p:pic>
      <p:sp>
        <p:nvSpPr>
          <p:cNvPr id="4" name="Text Placeholder 3"/>
          <p:cNvSpPr>
            <a:spLocks noGrp="1"/>
          </p:cNvSpPr>
          <p:nvPr>
            <p:ph type="body" sz="half" idx="2"/>
          </p:nvPr>
        </p:nvSpPr>
        <p:spPr>
          <a:xfrm>
            <a:off x="629966" y="4070690"/>
            <a:ext cx="9910859" cy="2626955"/>
          </a:xfrm>
        </p:spPr>
        <p:txBody>
          <a:bodyPr>
            <a:normAutofit/>
          </a:bodyPr>
          <a:lstStyle/>
          <a:p>
            <a:pPr marL="285750" indent="-285750">
              <a:buFont typeface="Arial" panose="020B0604020202020204" pitchFamily="34" charset="0"/>
              <a:buChar char="•"/>
            </a:pPr>
            <a:r>
              <a:rPr lang="en-US" sz="2500" dirty="0"/>
              <a:t>Keenan Safety Training: </a:t>
            </a:r>
            <a:r>
              <a:rPr lang="en-US" sz="2500" dirty="0">
                <a:hlinkClick r:id="rId3"/>
              </a:rPr>
              <a:t>https://www.keenan.com/safetyshorts</a:t>
            </a:r>
            <a:r>
              <a:rPr lang="en-US" sz="2500" dirty="0" smtClean="0">
                <a:hlinkClick r:id="rId3"/>
              </a:rPr>
              <a:t>/</a:t>
            </a:r>
            <a:endParaRPr lang="en-US" sz="2500" dirty="0" smtClean="0"/>
          </a:p>
          <a:p>
            <a:pPr marL="285750" indent="-285750">
              <a:buFont typeface="Arial" panose="020B0604020202020204" pitchFamily="34" charset="0"/>
              <a:buChar char="•"/>
            </a:pPr>
            <a:r>
              <a:rPr lang="en-US" sz="2500" dirty="0" smtClean="0"/>
              <a:t>IIPP- </a:t>
            </a:r>
            <a:r>
              <a:rPr lang="en-US" sz="2500" dirty="0"/>
              <a:t>YCCD Illness and Injury Prevention Plan </a:t>
            </a:r>
            <a:endParaRPr lang="en-US" sz="2500" dirty="0" smtClean="0"/>
          </a:p>
          <a:p>
            <a:pPr algn="ctr"/>
            <a:r>
              <a:rPr lang="en-US" sz="2000" i="1" dirty="0" smtClean="0"/>
              <a:t>“The </a:t>
            </a:r>
            <a:r>
              <a:rPr lang="en-US" sz="2000" i="1" dirty="0" smtClean="0"/>
              <a:t>IIPP is designed to allow for effective management of safety in the workplace and to ensure safe and healthful working conditions for all employees. Implementing each of the program elements                                                                     will allow compliance with the IIPP standard.”</a:t>
            </a:r>
            <a:endParaRPr lang="en-US" sz="2000" i="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315" y="473529"/>
            <a:ext cx="1010526" cy="1010526"/>
          </a:xfrm>
          <a:prstGeom prst="rect">
            <a:avLst/>
          </a:prstGeom>
        </p:spPr>
      </p:pic>
    </p:spTree>
    <p:extLst>
      <p:ext uri="{BB962C8B-B14F-4D97-AF65-F5344CB8AC3E}">
        <p14:creationId xmlns:p14="http://schemas.microsoft.com/office/powerpoint/2010/main" val="346061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556" y="1031471"/>
            <a:ext cx="9906000" cy="1260912"/>
          </a:xfrm>
        </p:spPr>
        <p:txBody>
          <a:bodyPr>
            <a:normAutofit fontScale="90000"/>
          </a:bodyPr>
          <a:lstStyle/>
          <a:p>
            <a:r>
              <a:rPr lang="en-US" u="sng" dirty="0" smtClean="0"/>
              <a:t>Agenda</a:t>
            </a:r>
            <a:r>
              <a:rPr lang="en-US" dirty="0" smtClean="0"/>
              <a:t>: </a:t>
            </a:r>
            <a:br>
              <a:rPr lang="en-US" dirty="0" smtClean="0"/>
            </a:br>
            <a:endParaRPr lang="en-US" sz="6100" i="1" dirty="0"/>
          </a:p>
        </p:txBody>
      </p:sp>
      <p:sp>
        <p:nvSpPr>
          <p:cNvPr id="3" name="Text Placeholder 2"/>
          <p:cNvSpPr>
            <a:spLocks noGrp="1"/>
          </p:cNvSpPr>
          <p:nvPr>
            <p:ph type="body" idx="1"/>
          </p:nvPr>
        </p:nvSpPr>
        <p:spPr>
          <a:xfrm>
            <a:off x="2812556" y="1561247"/>
            <a:ext cx="6344353" cy="4266115"/>
          </a:xfrm>
        </p:spPr>
        <p:txBody>
          <a:bodyPr/>
          <a:lstStyle/>
          <a:p>
            <a:endParaRPr lang="en-US" sz="2000" dirty="0" smtClean="0"/>
          </a:p>
          <a:p>
            <a:pPr marL="285750" indent="-285750">
              <a:buFont typeface="Arial" panose="020B0604020202020204" pitchFamily="34" charset="0"/>
              <a:buChar char="•"/>
            </a:pPr>
            <a:r>
              <a:rPr lang="en-US" sz="1600" dirty="0" smtClean="0"/>
              <a:t>District Guide for Emergency </a:t>
            </a:r>
            <a:r>
              <a:rPr lang="en-US" sz="1600" dirty="0"/>
              <a:t>O</a:t>
            </a:r>
            <a:r>
              <a:rPr lang="en-US" sz="1600" dirty="0" smtClean="0"/>
              <a:t>perations</a:t>
            </a:r>
          </a:p>
          <a:p>
            <a:pPr marL="285750" indent="-285750">
              <a:buFont typeface="Arial" panose="020B0604020202020204" pitchFamily="34" charset="0"/>
              <a:buChar char="•"/>
            </a:pPr>
            <a:r>
              <a:rPr lang="en-US" sz="1600" dirty="0" smtClean="0"/>
              <a:t>Identify Key Areas of the YC Evacuation Plan</a:t>
            </a:r>
          </a:p>
          <a:p>
            <a:pPr marL="285750" indent="-285750">
              <a:buFont typeface="Arial" panose="020B0604020202020204" pitchFamily="34" charset="0"/>
              <a:buChar char="•"/>
            </a:pPr>
            <a:r>
              <a:rPr lang="en-US" sz="1600" dirty="0" smtClean="0"/>
              <a:t>Identify Evacuation Areas and Equipment  </a:t>
            </a:r>
          </a:p>
          <a:p>
            <a:pPr marL="285750" indent="-285750">
              <a:buFont typeface="Arial" panose="020B0604020202020204" pitchFamily="34" charset="0"/>
              <a:buChar char="•"/>
            </a:pPr>
            <a:r>
              <a:rPr lang="en-US" sz="1600" dirty="0" smtClean="0"/>
              <a:t>Quick Reference Posters </a:t>
            </a:r>
          </a:p>
          <a:p>
            <a:pPr marL="285750" indent="-285750">
              <a:buFont typeface="Arial" panose="020B0604020202020204" pitchFamily="34" charset="0"/>
              <a:buChar char="•"/>
            </a:pPr>
            <a:r>
              <a:rPr lang="en-US" sz="1600" dirty="0" smtClean="0"/>
              <a:t>Conduct </a:t>
            </a:r>
            <a:r>
              <a:rPr lang="en-US" sz="1600" dirty="0"/>
              <a:t>Table-Top Emergency Situation </a:t>
            </a:r>
            <a:endParaRPr lang="en-US" sz="1600" dirty="0" smtClean="0"/>
          </a:p>
          <a:p>
            <a:pPr marL="285750" indent="-285750">
              <a:buFont typeface="Arial" panose="020B0604020202020204" pitchFamily="34" charset="0"/>
              <a:buChar char="•"/>
            </a:pPr>
            <a:r>
              <a:rPr lang="en-US" sz="1600" dirty="0" smtClean="0"/>
              <a:t>Catapult Overview </a:t>
            </a:r>
          </a:p>
          <a:p>
            <a:pPr marL="285750" indent="-285750">
              <a:buFont typeface="Arial" panose="020B0604020202020204" pitchFamily="34" charset="0"/>
              <a:buChar char="•"/>
            </a:pPr>
            <a:r>
              <a:rPr lang="en-US" sz="1600" dirty="0" smtClean="0"/>
              <a:t>Sign Up for Catapult Messaging </a:t>
            </a:r>
          </a:p>
          <a:p>
            <a:pPr marL="285750" indent="-285750">
              <a:buFont typeface="Arial" panose="020B0604020202020204" pitchFamily="34" charset="0"/>
              <a:buChar char="•"/>
            </a:pPr>
            <a:r>
              <a:rPr lang="en-US" sz="1600" dirty="0" smtClean="0"/>
              <a:t>Safety Committee Objectives for 2019-2020</a:t>
            </a:r>
          </a:p>
          <a:p>
            <a:pPr marL="285750" indent="-285750">
              <a:buFont typeface="Arial" panose="020B0604020202020204" pitchFamily="34" charset="0"/>
              <a:buChar char="•"/>
            </a:pPr>
            <a:endParaRPr lang="en-US" sz="1600"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438" y="530874"/>
            <a:ext cx="1135194" cy="1135194"/>
          </a:xfrm>
          <a:prstGeom prst="rect">
            <a:avLst/>
          </a:prstGeom>
        </p:spPr>
      </p:pic>
      <p:pic>
        <p:nvPicPr>
          <p:cNvPr id="4" name="Picture 3" descr="File:Emergency door icon.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746" y="3316637"/>
            <a:ext cx="3208149" cy="3208149"/>
          </a:xfrm>
          <a:prstGeom prst="rect">
            <a:avLst/>
          </a:prstGeom>
        </p:spPr>
      </p:pic>
    </p:spTree>
    <p:extLst>
      <p:ext uri="{BB962C8B-B14F-4D97-AF65-F5344CB8AC3E}">
        <p14:creationId xmlns:p14="http://schemas.microsoft.com/office/powerpoint/2010/main" val="460772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900" y="702214"/>
            <a:ext cx="6683948" cy="1132910"/>
          </a:xfrm>
        </p:spPr>
        <p:txBody>
          <a:bodyPr>
            <a:normAutofit/>
          </a:bodyPr>
          <a:lstStyle/>
          <a:p>
            <a:r>
              <a:rPr lang="en-US" sz="3500" dirty="0" smtClean="0"/>
              <a:t>EMERGENCY EQUIPMNET CAMPUS LOCATIONS:</a:t>
            </a:r>
            <a:endParaRPr lang="en-US" sz="3500" dirty="0"/>
          </a:p>
        </p:txBody>
      </p:sp>
      <p:sp>
        <p:nvSpPr>
          <p:cNvPr id="3" name="Text Placeholder 2"/>
          <p:cNvSpPr>
            <a:spLocks noGrp="1"/>
          </p:cNvSpPr>
          <p:nvPr>
            <p:ph type="body" idx="1"/>
          </p:nvPr>
        </p:nvSpPr>
        <p:spPr>
          <a:xfrm>
            <a:off x="978092" y="2505067"/>
            <a:ext cx="4319122" cy="3559854"/>
          </a:xfrm>
        </p:spPr>
        <p:txBody>
          <a:bodyPr>
            <a:normAutofit/>
          </a:bodyPr>
          <a:lstStyle/>
          <a:p>
            <a:r>
              <a:rPr lang="en-US" b="1" u="sng" dirty="0" smtClean="0"/>
              <a:t>AED Equipment:</a:t>
            </a:r>
          </a:p>
          <a:p>
            <a:r>
              <a:rPr lang="en-US" dirty="0" smtClean="0"/>
              <a:t>(1) Located in Campus Police Office and (1) in each of the two patrol cars </a:t>
            </a:r>
          </a:p>
          <a:p>
            <a:r>
              <a:rPr lang="en-US" dirty="0" smtClean="0"/>
              <a:t>2000 Building (1)</a:t>
            </a:r>
          </a:p>
          <a:p>
            <a:r>
              <a:rPr lang="en-US" dirty="0" smtClean="0"/>
              <a:t>2100 Building (1)</a:t>
            </a:r>
          </a:p>
          <a:p>
            <a:r>
              <a:rPr lang="en-US" dirty="0" smtClean="0"/>
              <a:t>Gymnasium (1) </a:t>
            </a:r>
          </a:p>
          <a:p>
            <a:endParaRPr lang="en-US" dirty="0" smtClean="0"/>
          </a:p>
          <a:p>
            <a:endParaRPr lang="en-US"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35" y="365664"/>
            <a:ext cx="1022372" cy="1022372"/>
          </a:xfrm>
          <a:prstGeom prst="rect">
            <a:avLst/>
          </a:prstGeom>
        </p:spPr>
      </p:pic>
      <p:pic>
        <p:nvPicPr>
          <p:cNvPr id="8" name="image5.jpeg"/>
          <p:cNvPicPr/>
          <p:nvPr/>
        </p:nvPicPr>
        <p:blipFill>
          <a:blip r:embed="rId3" cstate="print"/>
          <a:stretch>
            <a:fillRect/>
          </a:stretch>
        </p:blipFill>
        <p:spPr>
          <a:xfrm>
            <a:off x="5694874" y="2015477"/>
            <a:ext cx="3664191" cy="4539034"/>
          </a:xfrm>
          <a:prstGeom prst="rect">
            <a:avLst/>
          </a:prstGeom>
        </p:spPr>
      </p:pic>
      <p:pic>
        <p:nvPicPr>
          <p:cNvPr id="9" name="Picture 8" descr="RCP- Reanimação cardio Pulmonar - Reanimação Cardio Pulmona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2055" y="2154793"/>
            <a:ext cx="1081681" cy="877508"/>
          </a:xfrm>
          <a:prstGeom prst="rect">
            <a:avLst/>
          </a:prstGeom>
        </p:spPr>
      </p:pic>
    </p:spTree>
    <p:extLst>
      <p:ext uri="{BB962C8B-B14F-4D97-AF65-F5344CB8AC3E}">
        <p14:creationId xmlns:p14="http://schemas.microsoft.com/office/powerpoint/2010/main" val="3787170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239" y="388104"/>
            <a:ext cx="7263699" cy="744027"/>
          </a:xfrm>
        </p:spPr>
        <p:txBody>
          <a:bodyPr>
            <a:normAutofit/>
          </a:bodyPr>
          <a:lstStyle/>
          <a:p>
            <a:r>
              <a:rPr lang="en-US" sz="4000" dirty="0" smtClean="0"/>
              <a:t>EMERGENCY EQUIPMENT</a:t>
            </a:r>
            <a:endParaRPr lang="en-US" sz="4000" dirty="0"/>
          </a:p>
        </p:txBody>
      </p:sp>
      <p:sp>
        <p:nvSpPr>
          <p:cNvPr id="3" name="Text Placeholder 2"/>
          <p:cNvSpPr>
            <a:spLocks noGrp="1"/>
          </p:cNvSpPr>
          <p:nvPr>
            <p:ph type="body" idx="1"/>
          </p:nvPr>
        </p:nvSpPr>
        <p:spPr>
          <a:xfrm>
            <a:off x="2627699" y="1078807"/>
            <a:ext cx="5795630" cy="822526"/>
          </a:xfrm>
        </p:spPr>
        <p:txBody>
          <a:bodyPr>
            <a:noAutofit/>
          </a:bodyPr>
          <a:lstStyle/>
          <a:p>
            <a:pPr algn="ctr"/>
            <a:r>
              <a:rPr lang="en-US" sz="4000" dirty="0" smtClean="0">
                <a:solidFill>
                  <a:schemeClr val="tx1"/>
                </a:solidFill>
              </a:rPr>
              <a:t>TO BE PURCHASED </a:t>
            </a:r>
            <a:endParaRPr lang="en-US" sz="40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177" y="357915"/>
            <a:ext cx="966387" cy="966387"/>
          </a:xfrm>
          <a:prstGeom prst="rect">
            <a:avLst/>
          </a:prstGeom>
        </p:spPr>
      </p:pic>
      <p:pic>
        <p:nvPicPr>
          <p:cNvPr id="4" name="Picture 3" descr="Bug-out ba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074" y="1827050"/>
            <a:ext cx="1079481" cy="1461798"/>
          </a:xfrm>
          <a:prstGeom prst="rect">
            <a:avLst/>
          </a:prstGeom>
          <a:ln>
            <a:noFill/>
          </a:ln>
          <a:effectLst>
            <a:softEdge rad="112500"/>
          </a:effectLst>
        </p:spPr>
      </p:pic>
      <p:pic>
        <p:nvPicPr>
          <p:cNvPr id="8" name="Picture 7" descr="Category:Evacuation chairs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892" y="3393303"/>
            <a:ext cx="1299690" cy="1732920"/>
          </a:xfrm>
          <a:prstGeom prst="rect">
            <a:avLst/>
          </a:prstGeom>
          <a:ln>
            <a:noFill/>
          </a:ln>
          <a:effectLst>
            <a:outerShdw blurRad="292100" dist="139700" dir="2700000" algn="tl" rotWithShape="0">
              <a:srgbClr val="333333">
                <a:alpha val="65000"/>
              </a:srgbClr>
            </a:outerShdw>
          </a:effectLst>
        </p:spPr>
      </p:pic>
      <p:pic>
        <p:nvPicPr>
          <p:cNvPr id="9" name="Picture 8" descr="RCP- Reanimação cardio Pulmonar - Reanimação Cardio Pulmona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793" y="5230678"/>
            <a:ext cx="1760536" cy="1428226"/>
          </a:xfrm>
          <a:prstGeom prst="rect">
            <a:avLst/>
          </a:prstGeom>
        </p:spPr>
      </p:pic>
      <p:sp>
        <p:nvSpPr>
          <p:cNvPr id="10" name="TextBox 9"/>
          <p:cNvSpPr txBox="1"/>
          <p:nvPr/>
        </p:nvSpPr>
        <p:spPr>
          <a:xfrm>
            <a:off x="3084163" y="2138766"/>
            <a:ext cx="4618495" cy="3416320"/>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t>EMERGENCY/EVACUATION KITS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r>
              <a:rPr lang="en-US" dirty="0" smtClean="0"/>
              <a:t>ELEVATOR EVACUATOR CHAIRS</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smtClean="0"/>
              <a:t>ADDITIONAL AED MACHINES </a:t>
            </a:r>
            <a:endParaRPr lang="en-US" dirty="0"/>
          </a:p>
        </p:txBody>
      </p:sp>
    </p:spTree>
    <p:extLst>
      <p:ext uri="{BB962C8B-B14F-4D97-AF65-F5344CB8AC3E}">
        <p14:creationId xmlns:p14="http://schemas.microsoft.com/office/powerpoint/2010/main" val="1544018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044" y="43178"/>
            <a:ext cx="9418320" cy="1340603"/>
          </a:xfrm>
        </p:spPr>
        <p:txBody>
          <a:bodyPr/>
          <a:lstStyle/>
          <a:p>
            <a:r>
              <a:rPr lang="en-US" dirty="0" smtClean="0"/>
              <a:t>WEBSITE LINKS: </a:t>
            </a:r>
            <a:endParaRPr lang="en-US" dirty="0"/>
          </a:p>
        </p:txBody>
      </p:sp>
      <p:sp>
        <p:nvSpPr>
          <p:cNvPr id="3" name="Text Placeholder 2"/>
          <p:cNvSpPr>
            <a:spLocks noGrp="1"/>
          </p:cNvSpPr>
          <p:nvPr>
            <p:ph type="body" idx="1"/>
          </p:nvPr>
        </p:nvSpPr>
        <p:spPr>
          <a:xfrm>
            <a:off x="814177" y="4153546"/>
            <a:ext cx="9418320" cy="2564969"/>
          </a:xfrm>
        </p:spPr>
        <p:txBody>
          <a:bodyPr>
            <a:normAutofit/>
          </a:bodyPr>
          <a:lstStyle/>
          <a:p>
            <a:r>
              <a:rPr lang="en-US" sz="2000" dirty="0" smtClean="0">
                <a:hlinkClick r:id="rId3"/>
              </a:rPr>
              <a:t>https://yc.yccd.edu/student/emergencyprocedures/</a:t>
            </a:r>
            <a:endParaRPr lang="en-US" sz="2000" dirty="0" smtClean="0"/>
          </a:p>
          <a:p>
            <a:r>
              <a:rPr lang="en-US" sz="2000" dirty="0" smtClean="0">
                <a:hlinkClick r:id="rId4"/>
              </a:rPr>
              <a:t>https</a:t>
            </a:r>
            <a:r>
              <a:rPr lang="en-US" sz="2000" dirty="0">
                <a:hlinkClick r:id="rId4"/>
              </a:rPr>
              <a:t>://www.yccd.edu/central-services/campus-safety</a:t>
            </a:r>
            <a:r>
              <a:rPr lang="en-US" sz="2000" dirty="0" smtClean="0">
                <a:hlinkClick r:id="rId4"/>
              </a:rPr>
              <a:t>/</a:t>
            </a:r>
            <a:endParaRPr lang="en-US" sz="2000" dirty="0" smtClean="0"/>
          </a:p>
          <a:p>
            <a:r>
              <a:rPr lang="en-US" sz="2000" dirty="0">
                <a:hlinkClick r:id="rId5"/>
              </a:rPr>
              <a:t>https://www.yccd.edu/central-services/campus-safety/jeanne-clery-report</a:t>
            </a:r>
            <a:r>
              <a:rPr lang="en-US" sz="2000" dirty="0" smtClean="0">
                <a:hlinkClick r:id="rId5"/>
              </a:rPr>
              <a:t>/</a:t>
            </a:r>
            <a:endParaRPr lang="en-US" sz="2000" dirty="0" smtClean="0"/>
          </a:p>
          <a:p>
            <a:r>
              <a:rPr lang="en-US" sz="2000" dirty="0">
                <a:hlinkClick r:id="rId6"/>
              </a:rPr>
              <a:t>https://</a:t>
            </a:r>
            <a:r>
              <a:rPr lang="en-US" sz="2000" dirty="0" smtClean="0">
                <a:hlinkClick r:id="rId6"/>
              </a:rPr>
              <a:t>yc-app.yccd.edu/student/EmergencyNotification</a:t>
            </a:r>
            <a:endParaRPr lang="en-US" sz="2000" dirty="0" smtClean="0"/>
          </a:p>
          <a:p>
            <a:r>
              <a:rPr lang="en-US" sz="2000" dirty="0">
                <a:hlinkClick r:id="rId7"/>
              </a:rPr>
              <a:t>https://</a:t>
            </a:r>
            <a:r>
              <a:rPr lang="en-US" sz="2000" dirty="0" smtClean="0">
                <a:hlinkClick r:id="rId7"/>
              </a:rPr>
              <a:t>district.yccd.edu/pages/yc-new/CommitteeDetail?aid=13</a:t>
            </a:r>
            <a:endParaRPr lang="en-US" sz="2000" dirty="0" smtClean="0"/>
          </a:p>
          <a:p>
            <a:endParaRPr lang="en-US" sz="2000" dirty="0" smtClean="0"/>
          </a:p>
          <a:p>
            <a:endParaRPr lang="en-US" dirty="0" smtClean="0"/>
          </a:p>
          <a:p>
            <a:endParaRPr lang="en-US" dirty="0" smtClean="0"/>
          </a:p>
          <a:p>
            <a:endParaRPr lang="en-US" dirty="0"/>
          </a:p>
          <a:p>
            <a:endParaRPr lang="en-US" dirty="0" smtClean="0"/>
          </a:p>
          <a:p>
            <a:endParaRPr lang="en-US" dirty="0" smtClean="0"/>
          </a:p>
          <a:p>
            <a:endParaRPr lang="en-US" dirty="0" smtClean="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4177" y="357915"/>
            <a:ext cx="952630" cy="952630"/>
          </a:xfrm>
          <a:prstGeom prst="rect">
            <a:avLst/>
          </a:prstGeom>
        </p:spPr>
      </p:pic>
      <p:sp>
        <p:nvSpPr>
          <p:cNvPr id="5" name="TextBox 4"/>
          <p:cNvSpPr txBox="1"/>
          <p:nvPr/>
        </p:nvSpPr>
        <p:spPr>
          <a:xfrm>
            <a:off x="2024595" y="1310545"/>
            <a:ext cx="6594528" cy="2862322"/>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Emergency Procedures</a:t>
            </a:r>
          </a:p>
          <a:p>
            <a:pPr marL="285750" indent="-285750">
              <a:buFont typeface="Wingdings" panose="05000000000000000000" pitchFamily="2" charset="2"/>
              <a:buChar char="§"/>
            </a:pPr>
            <a:r>
              <a:rPr lang="en-US" dirty="0" smtClean="0"/>
              <a:t>Campus Safety</a:t>
            </a:r>
          </a:p>
          <a:p>
            <a:pPr marL="285750" indent="-285750">
              <a:buFont typeface="Wingdings" panose="05000000000000000000" pitchFamily="2" charset="2"/>
              <a:buChar char="§"/>
            </a:pPr>
            <a:r>
              <a:rPr lang="en-US" dirty="0" smtClean="0"/>
              <a:t>YCCD Emergency Procedures</a:t>
            </a:r>
          </a:p>
          <a:p>
            <a:pPr marL="285750" indent="-285750">
              <a:buFont typeface="Wingdings" panose="05000000000000000000" pitchFamily="2" charset="2"/>
              <a:buChar char="§"/>
            </a:pPr>
            <a:r>
              <a:rPr lang="en-US" dirty="0" err="1" smtClean="0"/>
              <a:t>Clery</a:t>
            </a:r>
            <a:r>
              <a:rPr lang="en-US" dirty="0" smtClean="0"/>
              <a:t> </a:t>
            </a:r>
            <a:r>
              <a:rPr lang="en-US" dirty="0" smtClean="0"/>
              <a:t>Reports </a:t>
            </a:r>
          </a:p>
          <a:p>
            <a:pPr marL="285750" indent="-285750">
              <a:buFont typeface="Wingdings" panose="05000000000000000000" pitchFamily="2" charset="2"/>
              <a:buChar char="§"/>
            </a:pPr>
            <a:r>
              <a:rPr lang="en-US" dirty="0" smtClean="0"/>
              <a:t>Emergency Notification Sign Up for Students</a:t>
            </a:r>
          </a:p>
          <a:p>
            <a:pPr marL="285750" indent="-285750">
              <a:buFont typeface="Wingdings" panose="05000000000000000000" pitchFamily="2" charset="2"/>
              <a:buChar char="§"/>
            </a:pPr>
            <a:r>
              <a:rPr lang="en-US" dirty="0" smtClean="0"/>
              <a:t>Safety Committee  </a:t>
            </a:r>
            <a:endParaRPr lang="en-US" dirty="0" smtClean="0"/>
          </a:p>
          <a:p>
            <a:r>
              <a:rPr lang="en-US" dirty="0"/>
              <a:t> </a:t>
            </a:r>
            <a:r>
              <a:rPr lang="en-US" dirty="0" smtClean="0"/>
              <a:t>              </a:t>
            </a:r>
            <a:r>
              <a:rPr lang="en-US" dirty="0" smtClean="0">
                <a:hlinkClick r:id="rId9"/>
              </a:rPr>
              <a:t>https</a:t>
            </a:r>
            <a:r>
              <a:rPr lang="en-US" dirty="0">
                <a:hlinkClick r:id="rId9"/>
              </a:rPr>
              <a:t>://yc.yccd.edu/campus/campus-safety</a:t>
            </a:r>
            <a:r>
              <a:rPr lang="en-US" dirty="0" smtClean="0">
                <a:hlinkClick r:id="rId9"/>
              </a:rPr>
              <a:t>/</a:t>
            </a:r>
            <a:endParaRPr lang="en-US" dirty="0" smtClean="0"/>
          </a:p>
          <a:p>
            <a:endParaRPr lang="en-US" dirty="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1163385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00020" y="1017055"/>
            <a:ext cx="6780509" cy="726505"/>
          </a:xfrm>
        </p:spPr>
        <p:txBody>
          <a:bodyPr>
            <a:normAutofit/>
          </a:bodyPr>
          <a:lstStyle/>
          <a:p>
            <a:r>
              <a:rPr lang="en-US" sz="4000" u="sng" dirty="0" smtClean="0">
                <a:solidFill>
                  <a:schemeClr val="tx1"/>
                </a:solidFill>
              </a:rPr>
              <a:t>TABLE-TOP </a:t>
            </a:r>
            <a:r>
              <a:rPr lang="en-US" sz="4000" u="sng" dirty="0" smtClean="0">
                <a:solidFill>
                  <a:schemeClr val="tx1"/>
                </a:solidFill>
              </a:rPr>
              <a:t>EXERCISE</a:t>
            </a:r>
            <a:r>
              <a:rPr lang="en-US" sz="4000" u="sng" dirty="0" smtClean="0">
                <a:solidFill>
                  <a:schemeClr val="tx1"/>
                </a:solidFill>
              </a:rPr>
              <a:t>: </a:t>
            </a:r>
            <a:endParaRPr lang="en-US" sz="4000" u="sng"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004" y="194076"/>
            <a:ext cx="1057021" cy="1057021"/>
          </a:xfrm>
          <a:prstGeom prst="rect">
            <a:avLst/>
          </a:prstGeom>
        </p:spPr>
      </p:pic>
      <p:sp>
        <p:nvSpPr>
          <p:cNvPr id="2" name="Title 1"/>
          <p:cNvSpPr>
            <a:spLocks noGrp="1"/>
          </p:cNvSpPr>
          <p:nvPr>
            <p:ph type="title"/>
          </p:nvPr>
        </p:nvSpPr>
        <p:spPr>
          <a:xfrm>
            <a:off x="850557" y="1743560"/>
            <a:ext cx="7510479" cy="4773478"/>
          </a:xfrm>
        </p:spPr>
        <p:txBody>
          <a:bodyPr>
            <a:noAutofit/>
          </a:bodyPr>
          <a:lstStyle/>
          <a:p>
            <a:r>
              <a:rPr lang="en-US" sz="3000" dirty="0" smtClean="0"/>
              <a:t>Break </a:t>
            </a:r>
            <a:r>
              <a:rPr lang="en-US" sz="3000" dirty="0"/>
              <a:t>out into </a:t>
            </a:r>
            <a:r>
              <a:rPr lang="en-US" sz="3000" dirty="0" smtClean="0"/>
              <a:t>groups</a:t>
            </a:r>
            <a:br>
              <a:rPr lang="en-US" sz="3000" dirty="0" smtClean="0"/>
            </a:br>
            <a:r>
              <a:rPr lang="en-US" sz="3000" dirty="0" smtClean="0"/>
              <a:t/>
            </a:r>
            <a:br>
              <a:rPr lang="en-US" sz="3000" dirty="0" smtClean="0"/>
            </a:br>
            <a:r>
              <a:rPr lang="en-US" sz="3000" dirty="0" smtClean="0"/>
              <a:t>Using </a:t>
            </a:r>
            <a:r>
              <a:rPr lang="en-US" sz="3000" dirty="0" smtClean="0"/>
              <a:t>the tools from today’s training create a </a:t>
            </a:r>
            <a:r>
              <a:rPr lang="en-US" sz="3000" dirty="0" smtClean="0"/>
              <a:t>plan; </a:t>
            </a:r>
            <a:br>
              <a:rPr lang="en-US" sz="3000" dirty="0" smtClean="0"/>
            </a:br>
            <a:r>
              <a:rPr lang="en-US" sz="3000" dirty="0" smtClean="0"/>
              <a:t/>
            </a:r>
            <a:br>
              <a:rPr lang="en-US" sz="3000" dirty="0" smtClean="0"/>
            </a:br>
            <a:r>
              <a:rPr lang="en-US" sz="3000" dirty="0" smtClean="0"/>
              <a:t>SCENARIO: </a:t>
            </a:r>
            <a:br>
              <a:rPr lang="en-US" sz="3000" dirty="0" smtClean="0"/>
            </a:br>
            <a:r>
              <a:rPr lang="en-US" sz="2000" dirty="0" smtClean="0"/>
              <a:t>You have received a Catapult notification on your phone which says; there is an active shooter on campus- </a:t>
            </a:r>
            <a:r>
              <a:rPr lang="en-US" sz="2000" dirty="0"/>
              <a:t>l</a:t>
            </a:r>
            <a:r>
              <a:rPr lang="en-US" sz="2000" dirty="0" smtClean="0"/>
              <a:t>ocation unknown. You are in the 800 building, what steps do you take to ensure your safety and that of the students in your classroom? </a:t>
            </a: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1200" b="1" u="sng" dirty="0"/>
              <a:t>Tabletop Exercises:</a:t>
            </a:r>
            <a:r>
              <a:rPr lang="en-US" sz="1200" dirty="0"/>
              <a:t> A tabletop exercise simulates an emergency situation in an informal, stress-free environment.  The participants, usually comprised of decision-making level staff and responders, gather to discuss simulated procedures and general problems/solutions in the context of an emergency scenario.  The focus is on training and familiarization with roles, procedures, and responsibilities relative to the emergency synopsis and potential injects</a:t>
            </a:r>
            <a:r>
              <a:rPr lang="en-US" sz="1200" dirty="0" smtClean="0"/>
              <a:t>. (THIS IS A DRIL). </a:t>
            </a:r>
            <a:endParaRPr lang="en-US" sz="1200" dirty="0"/>
          </a:p>
        </p:txBody>
      </p:sp>
      <p:pic>
        <p:nvPicPr>
          <p:cNvPr id="6" name="Picture 5" descr="Emergency Services - Davis - LocalWik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534" y="373389"/>
            <a:ext cx="2273556" cy="2144290"/>
          </a:xfrm>
          <a:prstGeom prst="rect">
            <a:avLst/>
          </a:prstGeom>
        </p:spPr>
      </p:pic>
    </p:spTree>
    <p:extLst>
      <p:ext uri="{BB962C8B-B14F-4D97-AF65-F5344CB8AC3E}">
        <p14:creationId xmlns:p14="http://schemas.microsoft.com/office/powerpoint/2010/main" val="3912935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151" y="984136"/>
            <a:ext cx="8482202" cy="1809427"/>
          </a:xfrm>
        </p:spPr>
        <p:txBody>
          <a:bodyPr>
            <a:normAutofit/>
          </a:bodyPr>
          <a:lstStyle/>
          <a:p>
            <a:r>
              <a:rPr lang="en-US" sz="4500" dirty="0" smtClean="0"/>
              <a:t>Safety Committee Objectives </a:t>
            </a:r>
            <a:br>
              <a:rPr lang="en-US" sz="4500" dirty="0" smtClean="0"/>
            </a:br>
            <a:r>
              <a:rPr lang="en-US" sz="4500" dirty="0" smtClean="0"/>
              <a:t>                                2019-2020</a:t>
            </a:r>
            <a:endParaRPr lang="en-US" sz="45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74" y="463019"/>
            <a:ext cx="1042234" cy="1042234"/>
          </a:xfrm>
          <a:prstGeom prst="rect">
            <a:avLst/>
          </a:prstGeom>
        </p:spPr>
      </p:pic>
      <p:pic>
        <p:nvPicPr>
          <p:cNvPr id="8" name="Picture 7" descr="&lt;strong&gt;Emergency&lt;/strong&gt; Photo from Shutterstock.c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514" y="3039213"/>
            <a:ext cx="4120275" cy="3462520"/>
          </a:xfrm>
          <a:prstGeom prst="rect">
            <a:avLst/>
          </a:prstGeom>
        </p:spPr>
      </p:pic>
      <p:sp>
        <p:nvSpPr>
          <p:cNvPr id="3" name="TextBox 2"/>
          <p:cNvSpPr txBox="1"/>
          <p:nvPr/>
        </p:nvSpPr>
        <p:spPr>
          <a:xfrm>
            <a:off x="854721" y="2678077"/>
            <a:ext cx="5734372" cy="3862596"/>
          </a:xfrm>
          <a:prstGeom prst="rect">
            <a:avLst/>
          </a:prstGeom>
          <a:noFill/>
        </p:spPr>
        <p:txBody>
          <a:bodyPr wrap="square" rtlCol="0">
            <a:spAutoFit/>
          </a:bodyPr>
          <a:lstStyle/>
          <a:p>
            <a:pPr marL="457200" indent="-457200">
              <a:buFont typeface="Wingdings" panose="05000000000000000000" pitchFamily="2" charset="2"/>
              <a:buChar char="q"/>
            </a:pPr>
            <a:r>
              <a:rPr lang="en-US" sz="3000" dirty="0" smtClean="0"/>
              <a:t>Develop a funding source to purchase the necessary equipment for emergencies/evacuation situations</a:t>
            </a:r>
          </a:p>
          <a:p>
            <a:pPr marL="457200" indent="-457200">
              <a:buFont typeface="Wingdings" panose="05000000000000000000" pitchFamily="2" charset="2"/>
              <a:buChar char="q"/>
            </a:pPr>
            <a:r>
              <a:rPr lang="en-US" sz="3000" dirty="0" smtClean="0"/>
              <a:t>Recruit students to serve on the committee to give a voice to their concerns. </a:t>
            </a:r>
            <a:endParaRPr lang="en-US" sz="3000" dirty="0"/>
          </a:p>
        </p:txBody>
      </p:sp>
    </p:spTree>
    <p:extLst>
      <p:ext uri="{BB962C8B-B14F-4D97-AF65-F5344CB8AC3E}">
        <p14:creationId xmlns:p14="http://schemas.microsoft.com/office/powerpoint/2010/main" val="3776465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175" y="3032975"/>
            <a:ext cx="6316087" cy="691476"/>
          </a:xfrm>
        </p:spPr>
        <p:txBody>
          <a:bodyPr>
            <a:normAutofit/>
          </a:bodyPr>
          <a:lstStyle/>
          <a:p>
            <a:r>
              <a:rPr lang="en-US" sz="4000" dirty="0" smtClean="0"/>
              <a:t>CATAPULT TRAINING</a:t>
            </a:r>
            <a:endParaRPr lang="en-US" sz="4000" dirty="0"/>
          </a:p>
        </p:txBody>
      </p:sp>
      <p:sp>
        <p:nvSpPr>
          <p:cNvPr id="3" name="Text Placeholder 2"/>
          <p:cNvSpPr>
            <a:spLocks noGrp="1"/>
          </p:cNvSpPr>
          <p:nvPr>
            <p:ph type="body" idx="1"/>
          </p:nvPr>
        </p:nvSpPr>
        <p:spPr>
          <a:xfrm>
            <a:off x="7583439" y="3796856"/>
            <a:ext cx="2527464" cy="513404"/>
          </a:xfrm>
        </p:spPr>
        <p:txBody>
          <a:bodyPr>
            <a:normAutofit/>
          </a:bodyPr>
          <a:lstStyle/>
          <a:p>
            <a:pPr marL="342900" indent="-342900">
              <a:buFont typeface="Wingdings" panose="05000000000000000000" pitchFamily="2" charset="2"/>
              <a:buChar char="q"/>
            </a:pPr>
            <a:r>
              <a:rPr lang="en-US" dirty="0" smtClean="0"/>
              <a:t>Devin Crosby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177" y="357915"/>
            <a:ext cx="991376" cy="991376"/>
          </a:xfrm>
          <a:prstGeom prst="rect">
            <a:avLst/>
          </a:prstGeom>
        </p:spPr>
      </p:pic>
      <p:pic>
        <p:nvPicPr>
          <p:cNvPr id="5" name="Picture 4"/>
          <p:cNvPicPr>
            <a:picLocks noChangeAspect="1"/>
          </p:cNvPicPr>
          <p:nvPr/>
        </p:nvPicPr>
        <p:blipFill>
          <a:blip r:embed="rId3"/>
          <a:stretch>
            <a:fillRect/>
          </a:stretch>
        </p:blipFill>
        <p:spPr>
          <a:xfrm>
            <a:off x="1060676" y="4455070"/>
            <a:ext cx="9286875" cy="1895475"/>
          </a:xfrm>
          <a:prstGeom prst="rect">
            <a:avLst/>
          </a:prstGeom>
          <a:ln>
            <a:noFill/>
          </a:ln>
          <a:effectLst>
            <a:softEdge rad="112500"/>
          </a:effectLst>
        </p:spPr>
      </p:pic>
    </p:spTree>
    <p:extLst>
      <p:ext uri="{BB962C8B-B14F-4D97-AF65-F5344CB8AC3E}">
        <p14:creationId xmlns:p14="http://schemas.microsoft.com/office/powerpoint/2010/main" val="1437241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3680" y="723584"/>
            <a:ext cx="9418320" cy="759583"/>
          </a:xfrm>
        </p:spPr>
        <p:txBody>
          <a:bodyPr>
            <a:normAutofit/>
          </a:bodyPr>
          <a:lstStyle/>
          <a:p>
            <a:r>
              <a:rPr lang="en-US" sz="3500" dirty="0" smtClean="0"/>
              <a:t>Objectives of the Session:  </a:t>
            </a:r>
            <a:endParaRPr lang="en-US" sz="35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46" y="265176"/>
            <a:ext cx="1115896" cy="1115896"/>
          </a:xfrm>
          <a:prstGeom prst="rect">
            <a:avLst/>
          </a:prstGeom>
        </p:spPr>
      </p:pic>
      <p:sp>
        <p:nvSpPr>
          <p:cNvPr id="5" name="Text Placeholder 4"/>
          <p:cNvSpPr>
            <a:spLocks noGrp="1"/>
          </p:cNvSpPr>
          <p:nvPr>
            <p:ph type="body" idx="1"/>
          </p:nvPr>
        </p:nvSpPr>
        <p:spPr>
          <a:xfrm>
            <a:off x="1261872" y="1867546"/>
            <a:ext cx="9418320" cy="4624694"/>
          </a:xfrm>
        </p:spPr>
        <p:txBody>
          <a:bodyPr>
            <a:normAutofit lnSpcReduction="10000"/>
          </a:bodyPr>
          <a:lstStyle/>
          <a:p>
            <a:pPr marL="342900" indent="-342900">
              <a:buFont typeface="Wingdings" panose="05000000000000000000" pitchFamily="2" charset="2"/>
              <a:buChar char="§"/>
            </a:pPr>
            <a:r>
              <a:rPr lang="en-US" dirty="0" smtClean="0"/>
              <a:t>Know where to access emergency information on the district/college websites</a:t>
            </a:r>
          </a:p>
          <a:p>
            <a:pPr marL="342900" indent="-342900">
              <a:buFont typeface="Wingdings" panose="05000000000000000000" pitchFamily="2" charset="2"/>
              <a:buChar char="§"/>
            </a:pPr>
            <a:r>
              <a:rPr lang="en-US" dirty="0"/>
              <a:t>Delineate District and College Emergency/Safety Documents </a:t>
            </a:r>
            <a:endParaRPr lang="en-US" dirty="0" smtClean="0"/>
          </a:p>
          <a:p>
            <a:pPr marL="342900" indent="-342900">
              <a:buFont typeface="Wingdings" panose="05000000000000000000" pitchFamily="2" charset="2"/>
              <a:buChar char="§"/>
            </a:pPr>
            <a:r>
              <a:rPr lang="en-US" dirty="0" smtClean="0"/>
              <a:t>Know campus roles/responsibilities in the event of an emergency</a:t>
            </a:r>
          </a:p>
          <a:p>
            <a:pPr marL="342900" indent="-342900">
              <a:buFont typeface="Wingdings" panose="05000000000000000000" pitchFamily="2" charset="2"/>
              <a:buChar char="§"/>
            </a:pPr>
            <a:r>
              <a:rPr lang="en-US" dirty="0" smtClean="0"/>
              <a:t>Know how to respond to specific emergencies on campus and practice</a:t>
            </a:r>
          </a:p>
          <a:p>
            <a:pPr marL="342900" indent="-342900">
              <a:buFont typeface="Wingdings" panose="05000000000000000000" pitchFamily="2" charset="2"/>
              <a:buChar char="§"/>
            </a:pPr>
            <a:r>
              <a:rPr lang="en-US" dirty="0" smtClean="0"/>
              <a:t>Know Levels of Reporting Incidents in Catapult</a:t>
            </a:r>
          </a:p>
          <a:p>
            <a:pPr marL="342900" indent="-342900">
              <a:buFont typeface="Wingdings" panose="05000000000000000000" pitchFamily="2" charset="2"/>
              <a:buChar char="§"/>
            </a:pPr>
            <a:r>
              <a:rPr lang="en-US" dirty="0"/>
              <a:t>L</a:t>
            </a:r>
            <a:r>
              <a:rPr lang="en-US" dirty="0" smtClean="0"/>
              <a:t>og in to Catapult and Receive </a:t>
            </a:r>
            <a:r>
              <a:rPr lang="en-US" dirty="0" smtClean="0"/>
              <a:t>Notifications</a:t>
            </a:r>
          </a:p>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r>
              <a:rPr lang="en-US" dirty="0">
                <a:hlinkClick r:id="rId3"/>
              </a:rPr>
              <a:t>https://</a:t>
            </a:r>
            <a:r>
              <a:rPr lang="en-US" dirty="0" smtClean="0">
                <a:hlinkClick r:id="rId3"/>
              </a:rPr>
              <a:t>youtu.be/gO8N3L_aERg</a:t>
            </a:r>
            <a:endParaRPr lang="en-US" dirty="0" smtClean="0"/>
          </a:p>
          <a:p>
            <a:pPr marL="342900" indent="-342900">
              <a:buFont typeface="Wingdings" panose="05000000000000000000" pitchFamily="2" charset="2"/>
              <a:buChar char="§"/>
            </a:pPr>
            <a:endParaRPr lang="en-US" dirty="0" smtClean="0"/>
          </a:p>
          <a:p>
            <a:endParaRPr lang="en-US" dirty="0" smtClean="0"/>
          </a:p>
          <a:p>
            <a:endParaRPr lang="en-US" dirty="0"/>
          </a:p>
        </p:txBody>
      </p:sp>
    </p:spTree>
    <p:extLst>
      <p:ext uri="{BB962C8B-B14F-4D97-AF65-F5344CB8AC3E}">
        <p14:creationId xmlns:p14="http://schemas.microsoft.com/office/powerpoint/2010/main" val="403401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286" y="209439"/>
            <a:ext cx="5534134" cy="1174099"/>
          </a:xfrm>
        </p:spPr>
        <p:txBody>
          <a:bodyPr>
            <a:normAutofit/>
          </a:bodyPr>
          <a:lstStyle/>
          <a:p>
            <a:r>
              <a:rPr lang="en-US" sz="4000" dirty="0" smtClean="0"/>
              <a:t>District Guide for          Emergency Operations </a:t>
            </a:r>
            <a:endParaRPr lang="en-US" sz="4000" dirty="0"/>
          </a:p>
        </p:txBody>
      </p:sp>
      <p:sp>
        <p:nvSpPr>
          <p:cNvPr id="3" name="Text Placeholder 2"/>
          <p:cNvSpPr>
            <a:spLocks noGrp="1"/>
          </p:cNvSpPr>
          <p:nvPr>
            <p:ph type="body" idx="1"/>
          </p:nvPr>
        </p:nvSpPr>
        <p:spPr>
          <a:xfrm>
            <a:off x="756501" y="1535733"/>
            <a:ext cx="5572880" cy="4587499"/>
          </a:xfrm>
        </p:spPr>
        <p:txBody>
          <a:bodyPr>
            <a:normAutofit fontScale="92500" lnSpcReduction="20000"/>
          </a:bodyPr>
          <a:lstStyle/>
          <a:p>
            <a:r>
              <a:rPr lang="en-US" u="sng" dirty="0" smtClean="0">
                <a:solidFill>
                  <a:schemeClr val="tx1"/>
                </a:solidFill>
              </a:rPr>
              <a:t>Key Points</a:t>
            </a:r>
            <a:r>
              <a:rPr lang="en-US" u="sng" dirty="0" smtClean="0">
                <a:solidFill>
                  <a:schemeClr val="tx1"/>
                </a:solidFill>
              </a:rPr>
              <a:t>: </a:t>
            </a:r>
          </a:p>
          <a:p>
            <a:pPr marL="342900" indent="-342900">
              <a:buFont typeface="Wingdings" panose="05000000000000000000" pitchFamily="2" charset="2"/>
              <a:buChar char="§"/>
            </a:pPr>
            <a:r>
              <a:rPr lang="en-US" sz="1800" dirty="0" smtClean="0">
                <a:solidFill>
                  <a:schemeClr val="tx1"/>
                </a:solidFill>
              </a:rPr>
              <a:t>Values, objectives and over arching philosophy </a:t>
            </a:r>
          </a:p>
          <a:p>
            <a:pPr marL="342900" indent="-342900">
              <a:buFont typeface="Wingdings" panose="05000000000000000000" pitchFamily="2" charset="2"/>
              <a:buChar char="§"/>
            </a:pPr>
            <a:r>
              <a:rPr lang="en-US" sz="1800" dirty="0" smtClean="0">
                <a:solidFill>
                  <a:schemeClr val="tx1"/>
                </a:solidFill>
              </a:rPr>
              <a:t>P</a:t>
            </a:r>
            <a:r>
              <a:rPr lang="en-US" sz="1800" dirty="0" smtClean="0">
                <a:solidFill>
                  <a:schemeClr val="tx1"/>
                </a:solidFill>
              </a:rPr>
              <a:t>urpose</a:t>
            </a:r>
            <a:r>
              <a:rPr lang="en-US" sz="1800" dirty="0">
                <a:solidFill>
                  <a:schemeClr val="tx1"/>
                </a:solidFill>
              </a:rPr>
              <a:t>;</a:t>
            </a:r>
            <a:r>
              <a:rPr lang="en-US" sz="1800" dirty="0" smtClean="0">
                <a:solidFill>
                  <a:schemeClr val="tx1"/>
                </a:solidFill>
              </a:rPr>
              <a:t> </a:t>
            </a:r>
            <a:r>
              <a:rPr lang="en-US" sz="1800" dirty="0" smtClean="0">
                <a:solidFill>
                  <a:schemeClr val="tx1"/>
                </a:solidFill>
              </a:rPr>
              <a:t>history of the document pg. </a:t>
            </a:r>
            <a:r>
              <a:rPr lang="en-US" sz="1800" dirty="0" smtClean="0">
                <a:solidFill>
                  <a:schemeClr val="tx1"/>
                </a:solidFill>
              </a:rPr>
              <a:t>2 </a:t>
            </a:r>
          </a:p>
          <a:p>
            <a:pPr marL="342900" indent="-342900">
              <a:buFont typeface="Wingdings" panose="05000000000000000000" pitchFamily="2" charset="2"/>
              <a:buChar char="§"/>
            </a:pPr>
            <a:r>
              <a:rPr lang="en-US" sz="1800" dirty="0">
                <a:solidFill>
                  <a:schemeClr val="tx1"/>
                </a:solidFill>
              </a:rPr>
              <a:t>G</a:t>
            </a:r>
            <a:r>
              <a:rPr lang="en-US" sz="1800" dirty="0" smtClean="0">
                <a:solidFill>
                  <a:schemeClr val="tx1"/>
                </a:solidFill>
              </a:rPr>
              <a:t>ovt</a:t>
            </a:r>
            <a:r>
              <a:rPr lang="en-US" sz="1800" dirty="0">
                <a:solidFill>
                  <a:schemeClr val="tx1"/>
                </a:solidFill>
              </a:rPr>
              <a:t>. </a:t>
            </a:r>
            <a:r>
              <a:rPr lang="en-US" sz="1800" dirty="0" smtClean="0">
                <a:solidFill>
                  <a:schemeClr val="tx1"/>
                </a:solidFill>
              </a:rPr>
              <a:t>Codes </a:t>
            </a:r>
            <a:r>
              <a:rPr lang="en-US" sz="1800" dirty="0">
                <a:solidFill>
                  <a:schemeClr val="tx1"/>
                </a:solidFill>
              </a:rPr>
              <a:t>3101 and 3102 pg. </a:t>
            </a:r>
            <a:r>
              <a:rPr lang="en-US" sz="1800" dirty="0" smtClean="0">
                <a:solidFill>
                  <a:schemeClr val="tx1"/>
                </a:solidFill>
              </a:rPr>
              <a:t>3</a:t>
            </a:r>
          </a:p>
          <a:p>
            <a:pPr marL="342900" indent="-342900">
              <a:buFont typeface="Wingdings" panose="05000000000000000000" pitchFamily="2" charset="2"/>
              <a:buChar char="§"/>
            </a:pPr>
            <a:r>
              <a:rPr lang="en-US" sz="1800" dirty="0" smtClean="0">
                <a:solidFill>
                  <a:schemeClr val="tx1"/>
                </a:solidFill>
              </a:rPr>
              <a:t>Incident </a:t>
            </a:r>
            <a:r>
              <a:rPr lang="en-US" sz="1800" dirty="0" smtClean="0">
                <a:solidFill>
                  <a:schemeClr val="tx1"/>
                </a:solidFill>
              </a:rPr>
              <a:t>Command </a:t>
            </a:r>
            <a:r>
              <a:rPr lang="en-US" sz="1800" dirty="0" smtClean="0">
                <a:solidFill>
                  <a:schemeClr val="tx1"/>
                </a:solidFill>
              </a:rPr>
              <a:t>Center </a:t>
            </a:r>
          </a:p>
          <a:p>
            <a:pPr marL="342900" indent="-342900">
              <a:buFont typeface="Wingdings" panose="05000000000000000000" pitchFamily="2" charset="2"/>
              <a:buChar char="§"/>
            </a:pPr>
            <a:r>
              <a:rPr lang="en-US" sz="1800" dirty="0" smtClean="0">
                <a:solidFill>
                  <a:schemeClr val="tx1"/>
                </a:solidFill>
              </a:rPr>
              <a:t>Incident Commander Role pg. 4-5</a:t>
            </a:r>
          </a:p>
          <a:p>
            <a:pPr marL="342900" indent="-342900">
              <a:buFont typeface="Wingdings" panose="05000000000000000000" pitchFamily="2" charset="2"/>
              <a:buChar char="§"/>
            </a:pPr>
            <a:r>
              <a:rPr lang="en-US" sz="1800" dirty="0" smtClean="0">
                <a:solidFill>
                  <a:schemeClr val="tx1"/>
                </a:solidFill>
              </a:rPr>
              <a:t>Phases of an Emergency pg. 6</a:t>
            </a:r>
            <a:endParaRPr lang="en-US" sz="1800" dirty="0">
              <a:solidFill>
                <a:schemeClr val="tx1"/>
              </a:solidFill>
            </a:endParaRPr>
          </a:p>
          <a:p>
            <a:pPr marL="342900" indent="-342900">
              <a:buFont typeface="Wingdings" panose="05000000000000000000" pitchFamily="2" charset="2"/>
              <a:buChar char="§"/>
            </a:pPr>
            <a:r>
              <a:rPr lang="en-US" sz="1800" dirty="0" smtClean="0">
                <a:solidFill>
                  <a:schemeClr val="tx1"/>
                </a:solidFill>
              </a:rPr>
              <a:t>(ICC) pgs</a:t>
            </a:r>
            <a:r>
              <a:rPr lang="en-US" sz="1800" dirty="0" smtClean="0">
                <a:solidFill>
                  <a:schemeClr val="tx1"/>
                </a:solidFill>
              </a:rPr>
              <a:t>. </a:t>
            </a:r>
            <a:r>
              <a:rPr lang="en-US" sz="1800" dirty="0" smtClean="0">
                <a:solidFill>
                  <a:schemeClr val="tx1"/>
                </a:solidFill>
              </a:rPr>
              <a:t>1&amp;14-21</a:t>
            </a:r>
          </a:p>
          <a:p>
            <a:pPr marL="342900" indent="-342900">
              <a:buFont typeface="Wingdings" panose="05000000000000000000" pitchFamily="2" charset="2"/>
              <a:buChar char="§"/>
            </a:pPr>
            <a:r>
              <a:rPr lang="en-US" sz="1800" dirty="0">
                <a:solidFill>
                  <a:schemeClr val="tx1"/>
                </a:solidFill>
              </a:rPr>
              <a:t>F</a:t>
            </a:r>
            <a:r>
              <a:rPr lang="en-US" sz="1800" dirty="0" smtClean="0">
                <a:solidFill>
                  <a:schemeClr val="tx1"/>
                </a:solidFill>
              </a:rPr>
              <a:t>orms </a:t>
            </a:r>
            <a:r>
              <a:rPr lang="en-US" sz="1800" dirty="0" smtClean="0">
                <a:solidFill>
                  <a:schemeClr val="tx1"/>
                </a:solidFill>
              </a:rPr>
              <a:t>pre and post pgs. 35-41</a:t>
            </a:r>
          </a:p>
          <a:p>
            <a:pPr marL="342900" indent="-342900">
              <a:buFont typeface="Wingdings" panose="05000000000000000000" pitchFamily="2" charset="2"/>
              <a:buChar char="§"/>
            </a:pPr>
            <a:r>
              <a:rPr lang="en-US" sz="1800" dirty="0" smtClean="0">
                <a:solidFill>
                  <a:schemeClr val="tx1"/>
                </a:solidFill>
              </a:rPr>
              <a:t>Yuba College </a:t>
            </a:r>
            <a:r>
              <a:rPr lang="en-US" sz="1800" dirty="0" smtClean="0">
                <a:solidFill>
                  <a:schemeClr val="tx1"/>
                </a:solidFill>
              </a:rPr>
              <a:t>Evacuation </a:t>
            </a:r>
            <a:r>
              <a:rPr lang="en-US" sz="1800" dirty="0" smtClean="0">
                <a:solidFill>
                  <a:schemeClr val="tx1"/>
                </a:solidFill>
              </a:rPr>
              <a:t>Plan</a:t>
            </a:r>
          </a:p>
          <a:p>
            <a:r>
              <a:rPr lang="en-US" b="1" dirty="0"/>
              <a:t> </a:t>
            </a:r>
            <a:endParaRPr lang="en-US" sz="1800" dirty="0" smtClean="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95" y="395415"/>
            <a:ext cx="952005" cy="952005"/>
          </a:xfrm>
          <a:prstGeom prst="rect">
            <a:avLst/>
          </a:prstGeom>
        </p:spPr>
      </p:pic>
      <p:grpSp>
        <p:nvGrpSpPr>
          <p:cNvPr id="12" name="Group 11"/>
          <p:cNvGrpSpPr/>
          <p:nvPr/>
        </p:nvGrpSpPr>
        <p:grpSpPr>
          <a:xfrm>
            <a:off x="6160576" y="796488"/>
            <a:ext cx="5079576" cy="5682757"/>
            <a:chOff x="332613" y="0"/>
            <a:chExt cx="6965258" cy="9231630"/>
          </a:xfrm>
        </p:grpSpPr>
        <p:sp>
          <p:nvSpPr>
            <p:cNvPr id="13" name="Rectangle 12"/>
            <p:cNvSpPr/>
            <p:nvPr/>
          </p:nvSpPr>
          <p:spPr>
            <a:xfrm>
              <a:off x="505130" y="8877605"/>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14" name="Rectangle 13"/>
            <p:cNvSpPr/>
            <p:nvPr/>
          </p:nvSpPr>
          <p:spPr>
            <a:xfrm>
              <a:off x="332613" y="685140"/>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15" name="Rectangle 14"/>
            <p:cNvSpPr/>
            <p:nvPr/>
          </p:nvSpPr>
          <p:spPr>
            <a:xfrm>
              <a:off x="332613" y="860399"/>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16" name="Rectangle 15"/>
            <p:cNvSpPr/>
            <p:nvPr/>
          </p:nvSpPr>
          <p:spPr>
            <a:xfrm>
              <a:off x="332613" y="1035660"/>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17" name="Rectangle 16"/>
            <p:cNvSpPr/>
            <p:nvPr/>
          </p:nvSpPr>
          <p:spPr>
            <a:xfrm>
              <a:off x="332613" y="1210920"/>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18" name="Rectangle 17"/>
            <p:cNvSpPr/>
            <p:nvPr/>
          </p:nvSpPr>
          <p:spPr>
            <a:xfrm>
              <a:off x="332613" y="1386180"/>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19" name="Rectangle 18"/>
            <p:cNvSpPr/>
            <p:nvPr/>
          </p:nvSpPr>
          <p:spPr>
            <a:xfrm>
              <a:off x="332613" y="1561440"/>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20" name="Rectangle 19"/>
            <p:cNvSpPr/>
            <p:nvPr/>
          </p:nvSpPr>
          <p:spPr>
            <a:xfrm>
              <a:off x="332613" y="1736699"/>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21" name="Rectangle 20"/>
            <p:cNvSpPr/>
            <p:nvPr/>
          </p:nvSpPr>
          <p:spPr>
            <a:xfrm>
              <a:off x="332613" y="1911960"/>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22" name="Rectangle 21"/>
            <p:cNvSpPr/>
            <p:nvPr/>
          </p:nvSpPr>
          <p:spPr>
            <a:xfrm>
              <a:off x="332613" y="2087220"/>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23" name="Rectangle 22"/>
            <p:cNvSpPr/>
            <p:nvPr/>
          </p:nvSpPr>
          <p:spPr>
            <a:xfrm>
              <a:off x="332613" y="2262480"/>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24" name="Rectangle 23"/>
            <p:cNvSpPr/>
            <p:nvPr/>
          </p:nvSpPr>
          <p:spPr>
            <a:xfrm>
              <a:off x="332613" y="2438121"/>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25" name="Rectangle 24"/>
            <p:cNvSpPr/>
            <p:nvPr/>
          </p:nvSpPr>
          <p:spPr>
            <a:xfrm>
              <a:off x="332613" y="2613381"/>
              <a:ext cx="50673" cy="224381"/>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26" name="Rectangle 25"/>
            <p:cNvSpPr/>
            <p:nvPr/>
          </p:nvSpPr>
          <p:spPr>
            <a:xfrm>
              <a:off x="332613" y="2788641"/>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27" name="Rectangle 26"/>
            <p:cNvSpPr/>
            <p:nvPr/>
          </p:nvSpPr>
          <p:spPr>
            <a:xfrm>
              <a:off x="332613" y="2963901"/>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28" name="Rectangle 27"/>
            <p:cNvSpPr/>
            <p:nvPr/>
          </p:nvSpPr>
          <p:spPr>
            <a:xfrm>
              <a:off x="332613" y="3139161"/>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29" name="Rectangle 28"/>
            <p:cNvSpPr/>
            <p:nvPr/>
          </p:nvSpPr>
          <p:spPr>
            <a:xfrm>
              <a:off x="332613" y="3314421"/>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30" name="Rectangle 29"/>
            <p:cNvSpPr/>
            <p:nvPr/>
          </p:nvSpPr>
          <p:spPr>
            <a:xfrm>
              <a:off x="332613" y="3489681"/>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31" name="Rectangle 30"/>
            <p:cNvSpPr/>
            <p:nvPr/>
          </p:nvSpPr>
          <p:spPr>
            <a:xfrm>
              <a:off x="332613" y="3664941"/>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32" name="Rectangle 31"/>
            <p:cNvSpPr/>
            <p:nvPr/>
          </p:nvSpPr>
          <p:spPr>
            <a:xfrm>
              <a:off x="332613" y="3840201"/>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33" name="Rectangle 32"/>
            <p:cNvSpPr/>
            <p:nvPr/>
          </p:nvSpPr>
          <p:spPr>
            <a:xfrm>
              <a:off x="332613" y="4015461"/>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34" name="Rectangle 33"/>
            <p:cNvSpPr/>
            <p:nvPr/>
          </p:nvSpPr>
          <p:spPr>
            <a:xfrm>
              <a:off x="332613" y="4190721"/>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35" name="Rectangle 34"/>
            <p:cNvSpPr/>
            <p:nvPr/>
          </p:nvSpPr>
          <p:spPr>
            <a:xfrm>
              <a:off x="332613" y="4365981"/>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36" name="Rectangle 35"/>
            <p:cNvSpPr/>
            <p:nvPr/>
          </p:nvSpPr>
          <p:spPr>
            <a:xfrm>
              <a:off x="332613" y="4541241"/>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37" name="Rectangle 36"/>
            <p:cNvSpPr/>
            <p:nvPr/>
          </p:nvSpPr>
          <p:spPr>
            <a:xfrm>
              <a:off x="332613" y="4716755"/>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38" name="Rectangle 37"/>
            <p:cNvSpPr/>
            <p:nvPr/>
          </p:nvSpPr>
          <p:spPr>
            <a:xfrm>
              <a:off x="332613" y="4892015"/>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39" name="Rectangle 38"/>
            <p:cNvSpPr/>
            <p:nvPr/>
          </p:nvSpPr>
          <p:spPr>
            <a:xfrm>
              <a:off x="332613" y="5067275"/>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40" name="Rectangle 39"/>
            <p:cNvSpPr/>
            <p:nvPr/>
          </p:nvSpPr>
          <p:spPr>
            <a:xfrm>
              <a:off x="332613" y="5242535"/>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41" name="Rectangle 40"/>
            <p:cNvSpPr/>
            <p:nvPr/>
          </p:nvSpPr>
          <p:spPr>
            <a:xfrm>
              <a:off x="332613" y="5417796"/>
              <a:ext cx="3284624"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This plan is a preparedeness document.  </a:t>
              </a:r>
            </a:p>
          </p:txBody>
        </p:sp>
        <p:sp>
          <p:nvSpPr>
            <p:cNvPr id="42" name="Rectangle 41"/>
            <p:cNvSpPr/>
            <p:nvPr/>
          </p:nvSpPr>
          <p:spPr>
            <a:xfrm>
              <a:off x="2805176" y="5417796"/>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43" name="Rectangle 42"/>
            <p:cNvSpPr/>
            <p:nvPr/>
          </p:nvSpPr>
          <p:spPr>
            <a:xfrm>
              <a:off x="332613" y="5593055"/>
              <a:ext cx="4955820" cy="224379"/>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It is intented to be read and understood before an emergency.</a:t>
              </a:r>
            </a:p>
          </p:txBody>
        </p:sp>
        <p:sp>
          <p:nvSpPr>
            <p:cNvPr id="44" name="Rectangle 43"/>
            <p:cNvSpPr/>
            <p:nvPr/>
          </p:nvSpPr>
          <p:spPr>
            <a:xfrm>
              <a:off x="4062730" y="5593055"/>
              <a:ext cx="50673" cy="224379"/>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45" name="Rectangle 44"/>
            <p:cNvSpPr/>
            <p:nvPr/>
          </p:nvSpPr>
          <p:spPr>
            <a:xfrm>
              <a:off x="332613" y="5768315"/>
              <a:ext cx="50673" cy="224381"/>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46" name="Rectangle 45"/>
            <p:cNvSpPr/>
            <p:nvPr/>
          </p:nvSpPr>
          <p:spPr>
            <a:xfrm>
              <a:off x="332613" y="5943575"/>
              <a:ext cx="50673" cy="224379"/>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47" name="Rectangle 46"/>
            <p:cNvSpPr/>
            <p:nvPr/>
          </p:nvSpPr>
          <p:spPr>
            <a:xfrm>
              <a:off x="332613" y="6118835"/>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48" name="Rectangle 47"/>
            <p:cNvSpPr/>
            <p:nvPr/>
          </p:nvSpPr>
          <p:spPr>
            <a:xfrm>
              <a:off x="332613" y="6294095"/>
              <a:ext cx="50673" cy="22438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pic>
          <p:nvPicPr>
            <p:cNvPr id="49" name="Picture 48"/>
            <p:cNvPicPr/>
            <p:nvPr/>
          </p:nvPicPr>
          <p:blipFill>
            <a:blip r:embed="rId3"/>
            <a:stretch>
              <a:fillRect/>
            </a:stretch>
          </p:blipFill>
          <p:spPr>
            <a:xfrm>
              <a:off x="332740" y="6465571"/>
              <a:ext cx="3317875" cy="1496695"/>
            </a:xfrm>
            <a:prstGeom prst="rect">
              <a:avLst/>
            </a:prstGeom>
          </p:spPr>
        </p:pic>
        <p:sp>
          <p:nvSpPr>
            <p:cNvPr id="50" name="Rectangle 49"/>
            <p:cNvSpPr/>
            <p:nvPr/>
          </p:nvSpPr>
          <p:spPr>
            <a:xfrm>
              <a:off x="3650996" y="7827569"/>
              <a:ext cx="50673" cy="224381"/>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51" name="Shape 154268"/>
            <p:cNvSpPr/>
            <p:nvPr/>
          </p:nvSpPr>
          <p:spPr>
            <a:xfrm>
              <a:off x="4200525" y="0"/>
              <a:ext cx="137795" cy="9231630"/>
            </a:xfrm>
            <a:custGeom>
              <a:avLst/>
              <a:gdLst/>
              <a:ahLst/>
              <a:cxnLst/>
              <a:rect l="0" t="0" r="0" b="0"/>
              <a:pathLst>
                <a:path w="137795" h="9231630">
                  <a:moveTo>
                    <a:pt x="0" y="0"/>
                  </a:moveTo>
                  <a:lnTo>
                    <a:pt x="137795" y="0"/>
                  </a:lnTo>
                  <a:lnTo>
                    <a:pt x="137795" y="9231630"/>
                  </a:lnTo>
                  <a:lnTo>
                    <a:pt x="0" y="9231630"/>
                  </a:lnTo>
                  <a:lnTo>
                    <a:pt x="0" y="0"/>
                  </a:lnTo>
                </a:path>
              </a:pathLst>
            </a:custGeom>
            <a:ln w="0" cap="flat">
              <a:miter lim="127000"/>
            </a:ln>
          </p:spPr>
          <p:style>
            <a:lnRef idx="0">
              <a:srgbClr val="000000">
                <a:alpha val="0"/>
              </a:srgbClr>
            </a:lnRef>
            <a:fillRef idx="1">
              <a:srgbClr val="89D7D0">
                <a:alpha val="80000"/>
              </a:srgbClr>
            </a:fillRef>
            <a:effectRef idx="0">
              <a:scrgbClr r="0" g="0" b="0"/>
            </a:effectRef>
            <a:fontRef idx="none"/>
          </p:style>
          <p:txBody>
            <a:bodyPr/>
            <a:lstStyle/>
            <a:p>
              <a:endParaRPr lang="en-US"/>
            </a:p>
          </p:txBody>
        </p:sp>
        <p:sp>
          <p:nvSpPr>
            <p:cNvPr id="52" name="Shape 154269"/>
            <p:cNvSpPr/>
            <p:nvPr/>
          </p:nvSpPr>
          <p:spPr>
            <a:xfrm>
              <a:off x="4324985" y="0"/>
              <a:ext cx="2958465" cy="9231630"/>
            </a:xfrm>
            <a:custGeom>
              <a:avLst/>
              <a:gdLst/>
              <a:ahLst/>
              <a:cxnLst/>
              <a:rect l="0" t="0" r="0" b="0"/>
              <a:pathLst>
                <a:path w="2958465" h="9231630">
                  <a:moveTo>
                    <a:pt x="0" y="0"/>
                  </a:moveTo>
                  <a:lnTo>
                    <a:pt x="2958465" y="0"/>
                  </a:lnTo>
                  <a:lnTo>
                    <a:pt x="2958465" y="9231630"/>
                  </a:lnTo>
                  <a:lnTo>
                    <a:pt x="0" y="9231630"/>
                  </a:lnTo>
                  <a:lnTo>
                    <a:pt x="0" y="0"/>
                  </a:lnTo>
                </a:path>
              </a:pathLst>
            </a:custGeom>
            <a:ln w="0" cap="flat">
              <a:miter lim="127000"/>
            </a:ln>
          </p:spPr>
          <p:style>
            <a:lnRef idx="0">
              <a:srgbClr val="000000">
                <a:alpha val="0"/>
              </a:srgbClr>
            </a:lnRef>
            <a:fillRef idx="1">
              <a:srgbClr val="89D7D0"/>
            </a:fillRef>
            <a:effectRef idx="0">
              <a:scrgbClr r="0" g="0" b="0"/>
            </a:effectRef>
            <a:fontRef idx="none"/>
          </p:style>
          <p:txBody>
            <a:bodyPr/>
            <a:lstStyle/>
            <a:p>
              <a:endParaRPr lang="en-US"/>
            </a:p>
          </p:txBody>
        </p:sp>
        <p:sp>
          <p:nvSpPr>
            <p:cNvPr id="53" name="Rectangle 52"/>
            <p:cNvSpPr/>
            <p:nvPr/>
          </p:nvSpPr>
          <p:spPr>
            <a:xfrm>
              <a:off x="4580890" y="201727"/>
              <a:ext cx="152019" cy="6731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3600">
                  <a:solidFill>
                    <a:srgbClr val="000000"/>
                  </a:solidFill>
                  <a:effectLst/>
                  <a:latin typeface="Times New Roman" panose="02020603050405020304" pitchFamily="18" charset="0"/>
                  <a:ea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54" name="Rectangle 53"/>
            <p:cNvSpPr/>
            <p:nvPr/>
          </p:nvSpPr>
          <p:spPr>
            <a:xfrm>
              <a:off x="4433396" y="299449"/>
              <a:ext cx="2499193" cy="6731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3600" dirty="0">
                  <a:solidFill>
                    <a:srgbClr val="000000"/>
                  </a:solidFill>
                  <a:effectLst/>
                  <a:latin typeface="Times New Roman" panose="02020603050405020304" pitchFamily="18" charset="0"/>
                  <a:ea typeface="Times New Roman" panose="02020603050405020304" pitchFamily="18" charset="0"/>
                </a:rPr>
                <a:t>Guide for </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sp>
          <p:nvSpPr>
            <p:cNvPr id="55" name="Rectangle 54"/>
            <p:cNvSpPr/>
            <p:nvPr/>
          </p:nvSpPr>
          <p:spPr>
            <a:xfrm>
              <a:off x="4377282" y="988540"/>
              <a:ext cx="2920589" cy="6731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3600" dirty="0">
                  <a:solidFill>
                    <a:srgbClr val="000000"/>
                  </a:solidFill>
                  <a:effectLst/>
                  <a:latin typeface="Times New Roman" panose="02020603050405020304" pitchFamily="18" charset="0"/>
                  <a:ea typeface="Times New Roman" panose="02020603050405020304" pitchFamily="18" charset="0"/>
                </a:rPr>
                <a:t>Emergency </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sp>
          <p:nvSpPr>
            <p:cNvPr id="56" name="Rectangle 55"/>
            <p:cNvSpPr/>
            <p:nvPr/>
          </p:nvSpPr>
          <p:spPr>
            <a:xfrm>
              <a:off x="4346671" y="1677356"/>
              <a:ext cx="2936777" cy="6731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3600" dirty="0">
                  <a:solidFill>
                    <a:srgbClr val="000000"/>
                  </a:solidFill>
                  <a:effectLst/>
                  <a:latin typeface="Times New Roman" panose="02020603050405020304" pitchFamily="18" charset="0"/>
                  <a:ea typeface="Times New Roman" panose="02020603050405020304" pitchFamily="18" charset="0"/>
                </a:rPr>
                <a:t>Operations</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sp>
          <p:nvSpPr>
            <p:cNvPr id="57" name="Rectangle 56"/>
            <p:cNvSpPr/>
            <p:nvPr/>
          </p:nvSpPr>
          <p:spPr>
            <a:xfrm>
              <a:off x="6588379" y="1779067"/>
              <a:ext cx="152019" cy="6731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3600">
                  <a:solidFill>
                    <a:srgbClr val="000000"/>
                  </a:solidFill>
                  <a:effectLst/>
                  <a:latin typeface="Times New Roman" panose="02020603050405020304" pitchFamily="18" charset="0"/>
                  <a:ea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58" name="Rectangle 57"/>
            <p:cNvSpPr/>
            <p:nvPr/>
          </p:nvSpPr>
          <p:spPr>
            <a:xfrm>
              <a:off x="4580890" y="2305228"/>
              <a:ext cx="152019" cy="673140"/>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3600">
                  <a:solidFill>
                    <a:srgbClr val="000000"/>
                  </a:solidFill>
                  <a:effectLst/>
                  <a:latin typeface="Times New Roman" panose="02020603050405020304" pitchFamily="18" charset="0"/>
                  <a:ea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59" name="Rectangle 58"/>
            <p:cNvSpPr/>
            <p:nvPr/>
          </p:nvSpPr>
          <p:spPr>
            <a:xfrm>
              <a:off x="4567174" y="7804913"/>
              <a:ext cx="42143" cy="189936"/>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61" name="Shape 61"/>
            <p:cNvSpPr/>
            <p:nvPr/>
          </p:nvSpPr>
          <p:spPr>
            <a:xfrm>
              <a:off x="450341" y="2672014"/>
              <a:ext cx="6648600" cy="1162049"/>
            </a:xfrm>
            <a:custGeom>
              <a:avLst/>
              <a:gdLst/>
              <a:ahLst/>
              <a:cxnLst/>
              <a:rect l="0" t="0" r="0" b="0"/>
              <a:pathLst>
                <a:path w="6963410" h="1162050">
                  <a:moveTo>
                    <a:pt x="0" y="1162050"/>
                  </a:moveTo>
                  <a:lnTo>
                    <a:pt x="6963410" y="1162050"/>
                  </a:lnTo>
                  <a:lnTo>
                    <a:pt x="6963410" y="0"/>
                  </a:lnTo>
                  <a:lnTo>
                    <a:pt x="0" y="0"/>
                  </a:lnTo>
                  <a:close/>
                </a:path>
              </a:pathLst>
            </a:custGeom>
            <a:ln w="19050" cap="rnd">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67" name="Rectangle 66"/>
            <p:cNvSpPr/>
            <p:nvPr/>
          </p:nvSpPr>
          <p:spPr>
            <a:xfrm>
              <a:off x="6772783" y="3322193"/>
              <a:ext cx="137425" cy="619359"/>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360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US" sz="1200">
                <a:solidFill>
                  <a:srgbClr val="000000"/>
                </a:solidFill>
                <a:effectLst/>
                <a:latin typeface="Times New Roman" panose="02020603050405020304" pitchFamily="18" charset="0"/>
                <a:ea typeface="Times New Roman" panose="02020603050405020304" pitchFamily="18" charset="0"/>
              </a:endParaRPr>
            </a:p>
          </p:txBody>
        </p:sp>
      </p:grpSp>
      <p:sp>
        <p:nvSpPr>
          <p:cNvPr id="68" name="Shape 154270"/>
          <p:cNvSpPr/>
          <p:nvPr/>
        </p:nvSpPr>
        <p:spPr>
          <a:xfrm>
            <a:off x="6199217" y="2435457"/>
            <a:ext cx="4895860" cy="1075948"/>
          </a:xfrm>
          <a:custGeom>
            <a:avLst/>
            <a:gdLst/>
            <a:ahLst/>
            <a:cxnLst/>
            <a:rect l="0" t="0" r="0" b="0"/>
            <a:pathLst>
              <a:path w="6963410" h="1162050">
                <a:moveTo>
                  <a:pt x="0" y="0"/>
                </a:moveTo>
                <a:lnTo>
                  <a:pt x="6963410" y="0"/>
                </a:lnTo>
                <a:lnTo>
                  <a:pt x="6963410" y="1162050"/>
                </a:lnTo>
                <a:lnTo>
                  <a:pt x="0" y="116205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69" name="TextBox 68"/>
          <p:cNvSpPr txBox="1"/>
          <p:nvPr/>
        </p:nvSpPr>
        <p:spPr>
          <a:xfrm>
            <a:off x="6582278" y="2574145"/>
            <a:ext cx="4671051" cy="707886"/>
          </a:xfrm>
          <a:prstGeom prst="rect">
            <a:avLst/>
          </a:prstGeom>
          <a:noFill/>
        </p:spPr>
        <p:txBody>
          <a:bodyPr wrap="square" rtlCol="0">
            <a:spAutoFit/>
          </a:bodyPr>
          <a:lstStyle/>
          <a:p>
            <a:r>
              <a:rPr lang="en-US" sz="2000" dirty="0" smtClean="0">
                <a:solidFill>
                  <a:schemeClr val="bg1"/>
                </a:solidFill>
              </a:rPr>
              <a:t>YUBA COMMUNITY COLLEGE</a:t>
            </a:r>
          </a:p>
          <a:p>
            <a:r>
              <a:rPr lang="en-US" sz="2000" dirty="0" smtClean="0">
                <a:solidFill>
                  <a:schemeClr val="bg1"/>
                </a:solidFill>
              </a:rPr>
              <a:t>					     DISTRICT  </a:t>
            </a:r>
            <a:endParaRPr lang="en-US" sz="2000" dirty="0">
              <a:solidFill>
                <a:schemeClr val="bg1"/>
              </a:solidFill>
            </a:endParaRPr>
          </a:p>
        </p:txBody>
      </p:sp>
      <p:sp>
        <p:nvSpPr>
          <p:cNvPr id="70" name="TextBox 69"/>
          <p:cNvSpPr txBox="1"/>
          <p:nvPr/>
        </p:nvSpPr>
        <p:spPr>
          <a:xfrm>
            <a:off x="4533255" y="6159682"/>
            <a:ext cx="5471187" cy="381069"/>
          </a:xfrm>
          <a:prstGeom prst="rect">
            <a:avLst/>
          </a:prstGeom>
          <a:noFill/>
        </p:spPr>
        <p:txBody>
          <a:bodyPr wrap="square" rtlCol="0">
            <a:spAutoFit/>
          </a:bodyPr>
          <a:lstStyle/>
          <a:p>
            <a:pPr marL="342900" indent="-342900">
              <a:buFont typeface="Wingdings" panose="05000000000000000000" pitchFamily="2" charset="2"/>
              <a:buChar char="§"/>
            </a:pPr>
            <a:r>
              <a:rPr lang="en-US" b="1" u="sng">
                <a:hlinkClick r:id="rId4" action="ppaction://hlinkfile"/>
              </a:rPr>
              <a:t>Guide to Emergency Operations</a:t>
            </a:r>
            <a:endParaRPr lang="en-US" dirty="0"/>
          </a:p>
        </p:txBody>
      </p:sp>
    </p:spTree>
    <p:extLst>
      <p:ext uri="{BB962C8B-B14F-4D97-AF65-F5344CB8AC3E}">
        <p14:creationId xmlns:p14="http://schemas.microsoft.com/office/powerpoint/2010/main" val="187560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609" y="271249"/>
            <a:ext cx="6332298" cy="1266986"/>
          </a:xfrm>
        </p:spPr>
        <p:txBody>
          <a:bodyPr>
            <a:normAutofit/>
          </a:bodyPr>
          <a:lstStyle/>
          <a:p>
            <a:r>
              <a:rPr lang="en-US" sz="5500" dirty="0" smtClean="0"/>
              <a:t>Purpose &amp; History </a:t>
            </a:r>
            <a:endParaRPr lang="en-US" sz="5500" dirty="0"/>
          </a:p>
        </p:txBody>
      </p:sp>
      <p:sp>
        <p:nvSpPr>
          <p:cNvPr id="3" name="Text Placeholder 2"/>
          <p:cNvSpPr>
            <a:spLocks noGrp="1"/>
          </p:cNvSpPr>
          <p:nvPr>
            <p:ph type="body" idx="1"/>
          </p:nvPr>
        </p:nvSpPr>
        <p:spPr>
          <a:xfrm>
            <a:off x="880001" y="4324028"/>
            <a:ext cx="6828862" cy="2076772"/>
          </a:xfrm>
        </p:spPr>
        <p:txBody>
          <a:bodyPr/>
          <a:lstStyle/>
          <a:p>
            <a:r>
              <a:rPr lang="en-US" b="1" i="1" dirty="0" smtClean="0"/>
              <a:t>“The purpose of the Guide for emergency Operations is to consolidate all District disaster procedures into a single publication providing District personnel with a convenient set of useable instructions for dealing with disasters and emergencies.”</a:t>
            </a:r>
            <a:endParaRPr lang="en-US"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001" y="337145"/>
            <a:ext cx="1135194" cy="1135194"/>
          </a:xfrm>
          <a:prstGeom prst="rect">
            <a:avLst/>
          </a:prstGeom>
        </p:spPr>
      </p:pic>
      <p:pic>
        <p:nvPicPr>
          <p:cNvPr id="7" name="Picture 6" descr="Winter Survival Kit - What to Keep in Your Ca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4522" y="4389924"/>
            <a:ext cx="3162662" cy="1945037"/>
          </a:xfrm>
          <a:prstGeom prst="rect">
            <a:avLst/>
          </a:prstGeom>
          <a:ln>
            <a:noFill/>
          </a:ln>
          <a:effectLst>
            <a:softEdge rad="112500"/>
          </a:effectLst>
        </p:spPr>
      </p:pic>
      <p:sp>
        <p:nvSpPr>
          <p:cNvPr id="8" name="TextBox 7"/>
          <p:cNvSpPr txBox="1"/>
          <p:nvPr/>
        </p:nvSpPr>
        <p:spPr>
          <a:xfrm>
            <a:off x="1743559" y="1890215"/>
            <a:ext cx="8493072" cy="2015936"/>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t>The District plan is an overarching philosophy which provides values and objectives as to what an emergency plan should include. </a:t>
            </a:r>
          </a:p>
          <a:p>
            <a:pPr marL="342900" indent="-342900">
              <a:buFont typeface="Arial" panose="020B0604020202020204" pitchFamily="34" charset="0"/>
              <a:buChar char="•"/>
            </a:pPr>
            <a:r>
              <a:rPr lang="en-US" sz="2500" dirty="0" smtClean="0"/>
              <a:t>The Yuba College plan is the blueprint of how this will be accomplished. </a:t>
            </a:r>
            <a:endParaRPr lang="en-US" sz="2500" dirty="0"/>
          </a:p>
        </p:txBody>
      </p:sp>
    </p:spTree>
    <p:extLst>
      <p:ext uri="{BB962C8B-B14F-4D97-AF65-F5344CB8AC3E}">
        <p14:creationId xmlns:p14="http://schemas.microsoft.com/office/powerpoint/2010/main" val="211957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773" y="244154"/>
            <a:ext cx="6789497" cy="1042205"/>
          </a:xfrm>
        </p:spPr>
        <p:txBody>
          <a:bodyPr>
            <a:normAutofit/>
          </a:bodyPr>
          <a:lstStyle/>
          <a:p>
            <a:r>
              <a:rPr lang="en-US" sz="5500" dirty="0" smtClean="0"/>
              <a:t>Authority/Reference</a:t>
            </a:r>
            <a:endParaRPr lang="en-US" sz="5500" dirty="0"/>
          </a:p>
        </p:txBody>
      </p:sp>
      <p:sp>
        <p:nvSpPr>
          <p:cNvPr id="3" name="Text Placeholder 2"/>
          <p:cNvSpPr>
            <a:spLocks noGrp="1"/>
          </p:cNvSpPr>
          <p:nvPr>
            <p:ph type="body" idx="1"/>
          </p:nvPr>
        </p:nvSpPr>
        <p:spPr>
          <a:xfrm>
            <a:off x="851167" y="1836549"/>
            <a:ext cx="5425647" cy="4709935"/>
          </a:xfrm>
        </p:spPr>
        <p:txBody>
          <a:bodyPr>
            <a:normAutofit fontScale="77500" lnSpcReduction="20000"/>
          </a:bodyPr>
          <a:lstStyle/>
          <a:p>
            <a:pPr marL="342900" indent="-342900">
              <a:buFont typeface="Arial" panose="020B0604020202020204" pitchFamily="34" charset="0"/>
              <a:buChar char="•"/>
            </a:pPr>
            <a:r>
              <a:rPr lang="en-US" dirty="0" smtClean="0">
                <a:solidFill>
                  <a:schemeClr val="tx1"/>
                </a:solidFill>
              </a:rPr>
              <a:t>Developed according to and in compliance of                                    Federal and State legislation</a:t>
            </a:r>
          </a:p>
          <a:p>
            <a:endParaRPr lang="en-US" dirty="0"/>
          </a:p>
          <a:p>
            <a:pPr marL="342900" indent="-342900">
              <a:buFont typeface="Arial" panose="020B0604020202020204" pitchFamily="34" charset="0"/>
              <a:buChar char="•"/>
            </a:pPr>
            <a:r>
              <a:rPr lang="en-US" dirty="0" smtClean="0">
                <a:solidFill>
                  <a:schemeClr val="tx1"/>
                </a:solidFill>
              </a:rPr>
              <a:t>Government Code 3101.                            “Disaster Service Worker”</a:t>
            </a:r>
          </a:p>
          <a:p>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Government Code 3102(a)                              Take and subscribe to the oath or affirmation required by this chapter.</a:t>
            </a:r>
          </a:p>
          <a:p>
            <a:r>
              <a:rPr lang="en-US" dirty="0" smtClean="0">
                <a:solidFill>
                  <a:schemeClr val="tx1"/>
                </a:solidFill>
              </a:rPr>
              <a:t> </a:t>
            </a:r>
          </a:p>
          <a:p>
            <a:r>
              <a:rPr lang="en-US" sz="1400" b="1" dirty="0" smtClean="0"/>
              <a:t>CHAPTER </a:t>
            </a:r>
            <a:r>
              <a:rPr lang="en-US" sz="1400" b="1" dirty="0"/>
              <a:t>8. Oath or Affirmation of Allegiance for Disaster Service Workers and Public Employees [3100 - 3109]</a:t>
            </a:r>
          </a:p>
          <a:p>
            <a:r>
              <a:rPr lang="en-US" sz="1400" dirty="0"/>
              <a:t>  </a:t>
            </a:r>
            <a:r>
              <a:rPr lang="en-US" sz="1400" i="1" dirty="0"/>
              <a:t>( Heading of Chapter 8 amended by Stats. 1972, Ch. 590. )</a:t>
            </a:r>
            <a:endParaRPr lang="en-US" sz="1400" dirty="0"/>
          </a:p>
          <a:p>
            <a:r>
              <a:rPr lang="en-US" sz="1400" dirty="0" smtClean="0"/>
              <a:t>The </a:t>
            </a:r>
            <a:r>
              <a:rPr lang="en-US" sz="1400" dirty="0"/>
              <a:t>oath or affirmation set forth in Section 3 of Article XX of the Constitution of California.</a:t>
            </a:r>
            <a:endParaRPr lang="en-US" sz="14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014" y="244155"/>
            <a:ext cx="1135194" cy="11351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302" y="2167687"/>
            <a:ext cx="4541003" cy="2959305"/>
          </a:xfrm>
          <a:prstGeom prst="rect">
            <a:avLst/>
          </a:prstGeom>
          <a:ln>
            <a:noFill/>
          </a:ln>
          <a:effectLst>
            <a:softEdge rad="112500"/>
          </a:effectLst>
        </p:spPr>
      </p:pic>
    </p:spTree>
    <p:extLst>
      <p:ext uri="{BB962C8B-B14F-4D97-AF65-F5344CB8AC3E}">
        <p14:creationId xmlns:p14="http://schemas.microsoft.com/office/powerpoint/2010/main" val="290777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214819" y="1449090"/>
            <a:ext cx="4898757" cy="5216698"/>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4555173" y="1353741"/>
            <a:ext cx="3804834" cy="4236200"/>
          </a:xfrm>
          <a:prstGeom prst="rect">
            <a:avLst/>
          </a:prstGeom>
        </p:spPr>
      </p:pic>
      <p:sp>
        <p:nvSpPr>
          <p:cNvPr id="3" name="Text Placeholder 2"/>
          <p:cNvSpPr>
            <a:spLocks noGrp="1"/>
          </p:cNvSpPr>
          <p:nvPr>
            <p:ph type="body" idx="1"/>
          </p:nvPr>
        </p:nvSpPr>
        <p:spPr>
          <a:xfrm>
            <a:off x="703924" y="1743559"/>
            <a:ext cx="6316799" cy="2996565"/>
          </a:xfrm>
        </p:spPr>
        <p:txBody>
          <a:bodyPr>
            <a:normAutofit fontScale="55000" lnSpcReduction="20000"/>
          </a:bodyPr>
          <a:lstStyle/>
          <a:p>
            <a:r>
              <a:rPr lang="en-US" sz="7300" dirty="0" smtClean="0">
                <a:solidFill>
                  <a:schemeClr val="tx1"/>
                </a:solidFill>
              </a:rPr>
              <a:t> </a:t>
            </a:r>
            <a:endParaRPr lang="en-US" sz="7300" dirty="0" smtClean="0">
              <a:solidFill>
                <a:schemeClr val="tx1"/>
              </a:solidFill>
            </a:endParaRPr>
          </a:p>
          <a:p>
            <a:r>
              <a:rPr lang="en-US" sz="5200" dirty="0" smtClean="0">
                <a:solidFill>
                  <a:schemeClr val="tx1"/>
                </a:solidFill>
              </a:rPr>
              <a:t> </a:t>
            </a:r>
            <a:r>
              <a:rPr lang="en-US" sz="5200" dirty="0" smtClean="0">
                <a:solidFill>
                  <a:schemeClr val="tx1"/>
                </a:solidFill>
              </a:rPr>
              <a:t>Chain of </a:t>
            </a:r>
            <a:r>
              <a:rPr lang="en-US" sz="5200" dirty="0" smtClean="0">
                <a:solidFill>
                  <a:schemeClr val="tx1"/>
                </a:solidFill>
              </a:rPr>
              <a:t>Command: Emergency </a:t>
            </a:r>
            <a:endParaRPr lang="en-US" sz="5200" dirty="0" smtClean="0">
              <a:solidFill>
                <a:schemeClr val="tx1"/>
              </a:solidFill>
            </a:endParaRPr>
          </a:p>
          <a:p>
            <a:pPr marL="342900" indent="-342900">
              <a:buFont typeface="Arial" panose="020B0604020202020204" pitchFamily="34" charset="0"/>
              <a:buChar char="•"/>
            </a:pPr>
            <a:r>
              <a:rPr lang="en-US" dirty="0" smtClean="0">
                <a:solidFill>
                  <a:schemeClr val="tx1"/>
                </a:solidFill>
              </a:rPr>
              <a:t>Chancellor of YCCD</a:t>
            </a:r>
          </a:p>
          <a:p>
            <a:pPr marL="342900" indent="-342900">
              <a:buFont typeface="Arial" panose="020B0604020202020204" pitchFamily="34" charset="0"/>
              <a:buChar char="•"/>
            </a:pPr>
            <a:r>
              <a:rPr lang="en-US" dirty="0" smtClean="0">
                <a:solidFill>
                  <a:schemeClr val="tx1"/>
                </a:solidFill>
              </a:rPr>
              <a:t>Administrator in charge</a:t>
            </a:r>
          </a:p>
          <a:p>
            <a:pPr marL="342900" indent="-342900">
              <a:buFont typeface="Arial" panose="020B0604020202020204" pitchFamily="34" charset="0"/>
              <a:buChar char="•"/>
            </a:pPr>
            <a:r>
              <a:rPr lang="en-US" dirty="0" smtClean="0">
                <a:solidFill>
                  <a:schemeClr val="tx1"/>
                </a:solidFill>
              </a:rPr>
              <a:t>Appointed Incident Commander (President or VP)</a:t>
            </a:r>
          </a:p>
          <a:p>
            <a:pPr marL="342900" indent="-342900">
              <a:buFont typeface="Arial" panose="020B0604020202020204" pitchFamily="34" charset="0"/>
              <a:buChar char="•"/>
            </a:pPr>
            <a:r>
              <a:rPr lang="en-US" dirty="0" smtClean="0">
                <a:solidFill>
                  <a:schemeClr val="tx1"/>
                </a:solidFill>
              </a:rPr>
              <a:t>Chief of Police</a:t>
            </a:r>
          </a:p>
          <a:p>
            <a:pPr marL="342900" indent="-342900">
              <a:buFont typeface="Arial" panose="020B0604020202020204" pitchFamily="34" charset="0"/>
              <a:buChar char="•"/>
            </a:pPr>
            <a:r>
              <a:rPr lang="en-US" dirty="0" smtClean="0">
                <a:solidFill>
                  <a:schemeClr val="tx1"/>
                </a:solidFill>
              </a:rPr>
              <a:t>Safety Officer/Risk Manager </a:t>
            </a:r>
            <a:endParaRPr lang="en-US" dirty="0">
              <a:solidFill>
                <a:schemeClr val="tx1"/>
              </a:solidFill>
            </a:endParaRPr>
          </a:p>
        </p:txBody>
      </p:sp>
      <p:sp>
        <p:nvSpPr>
          <p:cNvPr id="2" name="Title 1"/>
          <p:cNvSpPr>
            <a:spLocks noGrp="1"/>
          </p:cNvSpPr>
          <p:nvPr>
            <p:ph type="title"/>
          </p:nvPr>
        </p:nvSpPr>
        <p:spPr>
          <a:xfrm>
            <a:off x="1988973" y="241833"/>
            <a:ext cx="5953909" cy="1373116"/>
          </a:xfrm>
        </p:spPr>
        <p:txBody>
          <a:bodyPr>
            <a:normAutofit/>
          </a:bodyPr>
          <a:lstStyle/>
          <a:p>
            <a:r>
              <a:rPr lang="en-US" sz="4000" dirty="0" smtClean="0"/>
              <a:t>YC Chain </a:t>
            </a:r>
            <a:r>
              <a:rPr lang="en-US" sz="4000" dirty="0"/>
              <a:t>of </a:t>
            </a:r>
            <a:r>
              <a:rPr lang="en-US" sz="4000" dirty="0" smtClean="0"/>
              <a:t>Command</a:t>
            </a:r>
            <a:r>
              <a:rPr lang="en-US" sz="5000" dirty="0"/>
              <a:t/>
            </a:r>
            <a:br>
              <a:rPr lang="en-US" sz="5000" dirty="0"/>
            </a:br>
            <a:endParaRPr lang="en-US" sz="50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924" y="370443"/>
            <a:ext cx="1115896" cy="1115896"/>
          </a:xfrm>
          <a:prstGeom prst="rect">
            <a:avLst/>
          </a:prstGeom>
        </p:spPr>
      </p:pic>
    </p:spTree>
    <p:extLst>
      <p:ext uri="{BB962C8B-B14F-4D97-AF65-F5344CB8AC3E}">
        <p14:creationId xmlns:p14="http://schemas.microsoft.com/office/powerpoint/2010/main" val="172161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253" y="211184"/>
            <a:ext cx="8091134" cy="2640874"/>
          </a:xfrm>
        </p:spPr>
        <p:txBody>
          <a:bodyPr>
            <a:normAutofit/>
          </a:bodyPr>
          <a:lstStyle/>
          <a:p>
            <a:r>
              <a:rPr lang="en-US" sz="5000" dirty="0" smtClean="0"/>
              <a:t>Primary Function of the Incident </a:t>
            </a:r>
            <a:r>
              <a:rPr lang="en-US" sz="5000" dirty="0"/>
              <a:t>C</a:t>
            </a:r>
            <a:r>
              <a:rPr lang="en-US" sz="5000" dirty="0" smtClean="0"/>
              <a:t>ommand Center (ICS)</a:t>
            </a:r>
            <a:endParaRPr lang="en-US" sz="5000" dirty="0"/>
          </a:p>
        </p:txBody>
      </p:sp>
      <p:sp>
        <p:nvSpPr>
          <p:cNvPr id="3" name="Text Placeholder 2"/>
          <p:cNvSpPr>
            <a:spLocks noGrp="1"/>
          </p:cNvSpPr>
          <p:nvPr>
            <p:ph type="body" idx="1"/>
          </p:nvPr>
        </p:nvSpPr>
        <p:spPr>
          <a:xfrm>
            <a:off x="862150" y="3204758"/>
            <a:ext cx="3866604" cy="3213459"/>
          </a:xfrm>
        </p:spPr>
        <p:txBody>
          <a:bodyPr>
            <a:normAutofit/>
          </a:bodyPr>
          <a:lstStyle/>
          <a:p>
            <a:pPr algn="ctr"/>
            <a:r>
              <a:rPr lang="en-US" sz="2500" i="1" dirty="0" smtClean="0">
                <a:solidFill>
                  <a:schemeClr val="tx1"/>
                </a:solidFill>
              </a:rPr>
              <a:t>“Provides a central location of authority and information and allows for face-to-face coordination among personnel who must make emergency decisions”. </a:t>
            </a:r>
            <a:endParaRPr lang="en-US" sz="2500" i="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6" y="234316"/>
            <a:ext cx="1049271" cy="1049271"/>
          </a:xfrm>
          <a:prstGeom prst="rect">
            <a:avLst/>
          </a:prstGeom>
        </p:spPr>
      </p:pic>
      <p:pic>
        <p:nvPicPr>
          <p:cNvPr id="5" name="Picture 4" descr="File:Incident Command Post 120616-G-HA574-001.jp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3440" y="2560320"/>
            <a:ext cx="4860802" cy="3550702"/>
          </a:xfrm>
          <a:prstGeom prst="rect">
            <a:avLst/>
          </a:prstGeom>
          <a:ln>
            <a:noFill/>
          </a:ln>
          <a:effectLst>
            <a:softEdge rad="112500"/>
          </a:effectLst>
        </p:spPr>
      </p:pic>
    </p:spTree>
    <p:extLst>
      <p:ext uri="{BB962C8B-B14F-4D97-AF65-F5344CB8AC3E}">
        <p14:creationId xmlns:p14="http://schemas.microsoft.com/office/powerpoint/2010/main" val="274534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of the ICC</a:t>
            </a:r>
            <a:endParaRPr lang="en-US" dirty="0"/>
          </a:p>
        </p:txBody>
      </p:sp>
      <p:sp>
        <p:nvSpPr>
          <p:cNvPr id="3" name="Text Placeholder 2"/>
          <p:cNvSpPr>
            <a:spLocks noGrp="1"/>
          </p:cNvSpPr>
          <p:nvPr>
            <p:ph type="body" idx="1"/>
          </p:nvPr>
        </p:nvSpPr>
        <p:spPr>
          <a:xfrm>
            <a:off x="1105118" y="4800600"/>
            <a:ext cx="9418320" cy="1691640"/>
          </a:xfrm>
        </p:spPr>
        <p:txBody>
          <a:bodyPr/>
          <a:lstStyle/>
          <a:p>
            <a:r>
              <a:rPr lang="en-US" dirty="0" smtClean="0"/>
              <a:t>“The ICC will be activated when any emergency situation occurs or might occur of such magnitude that it will require a large commitment of resources from two or more YCCD departments over an extended period of time.”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36" y="234316"/>
            <a:ext cx="1049271" cy="1049271"/>
          </a:xfrm>
          <a:prstGeom prst="rect">
            <a:avLst/>
          </a:prstGeom>
        </p:spPr>
      </p:pic>
      <p:pic>
        <p:nvPicPr>
          <p:cNvPr id="5" name="Picture 4" descr="File:FEMA - 30103 - Incident Command Briefing in Kansas.jp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4278" y="592183"/>
            <a:ext cx="4354655" cy="2735268"/>
          </a:xfrm>
          <a:prstGeom prst="rect">
            <a:avLst/>
          </a:prstGeom>
          <a:ln>
            <a:noFill/>
          </a:ln>
          <a:effectLst>
            <a:softEdge rad="112500"/>
          </a:effectLst>
        </p:spPr>
      </p:pic>
    </p:spTree>
    <p:extLst>
      <p:ext uri="{BB962C8B-B14F-4D97-AF65-F5344CB8AC3E}">
        <p14:creationId xmlns:p14="http://schemas.microsoft.com/office/powerpoint/2010/main" val="864414992"/>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21988</TotalTime>
  <Words>1234</Words>
  <Application>Microsoft Office PowerPoint</Application>
  <PresentationFormat>Widescreen</PresentationFormat>
  <Paragraphs>259</Paragraphs>
  <Slides>25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Schoolbook</vt:lpstr>
      <vt:lpstr>Symbol</vt:lpstr>
      <vt:lpstr>Times New Roman</vt:lpstr>
      <vt:lpstr>Wingdings</vt:lpstr>
      <vt:lpstr>Wingdings 2</vt:lpstr>
      <vt:lpstr>View</vt:lpstr>
      <vt:lpstr>Emergency Process/ Procedures</vt:lpstr>
      <vt:lpstr>Agenda:  </vt:lpstr>
      <vt:lpstr>Objectives of the Session:  </vt:lpstr>
      <vt:lpstr>District Guide for          Emergency Operations </vt:lpstr>
      <vt:lpstr>Purpose &amp; History </vt:lpstr>
      <vt:lpstr>Authority/Reference</vt:lpstr>
      <vt:lpstr>YC Chain of Command </vt:lpstr>
      <vt:lpstr>Primary Function of the Incident Command Center (ICS)</vt:lpstr>
      <vt:lpstr>Activation of the ICC</vt:lpstr>
      <vt:lpstr>Function of the Incident Command Team</vt:lpstr>
      <vt:lpstr>FIVE LEVELS OF  SEMS/NIMS </vt:lpstr>
      <vt:lpstr> SEMS AND NIMS:</vt:lpstr>
      <vt:lpstr>Phases of Emergency:</vt:lpstr>
      <vt:lpstr>ICC on Yuba College Campus : </vt:lpstr>
      <vt:lpstr>In the EVENT: </vt:lpstr>
      <vt:lpstr>POLICY</vt:lpstr>
      <vt:lpstr>Evacuation Maps</vt:lpstr>
      <vt:lpstr>FAQ:</vt:lpstr>
      <vt:lpstr>CAMPUS SAFETY RESOURCES: </vt:lpstr>
      <vt:lpstr>EMERGENCY EQUIPMNET CAMPUS LOCATIONS:</vt:lpstr>
      <vt:lpstr>EMERGENCY EQUIPMENT</vt:lpstr>
      <vt:lpstr>WEBSITE LINKS: </vt:lpstr>
      <vt:lpstr>Break out into groups  Using the tools from today’s training create a plan;   SCENARIO:  You have received a Catapult notification on your phone which says; there is an active shooter on campus- location unknown. You are in the 800 building, what steps do you take to ensure your safety and that of the students in your classroom?    Tabletop Exercises: A tabletop exercise simulates an emergency situation in an informal, stress-free environment.  The participants, usually comprised of decision-making level staff and responders, gather to discuss simulated procedures and general problems/solutions in the context of an emergency scenario.  The focus is on training and familiarization with roles, procedures, and responsibilities relative to the emergency synopsis and potential injects. (THIS IS A DRIL). </vt:lpstr>
      <vt:lpstr>Safety Committee Objectives                                  2019-2020</vt:lpstr>
      <vt:lpstr>CATAPULT TRAINING</vt:lpstr>
    </vt:vector>
  </TitlesOfParts>
  <Company>Yuba Community College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Committee Presentation</dc:title>
  <dc:creator>Karen Stanis</dc:creator>
  <cp:lastModifiedBy>Karen Stanis</cp:lastModifiedBy>
  <cp:revision>162</cp:revision>
  <cp:lastPrinted>2019-08-12T23:05:56Z</cp:lastPrinted>
  <dcterms:created xsi:type="dcterms:W3CDTF">2018-03-02T22:28:23Z</dcterms:created>
  <dcterms:modified xsi:type="dcterms:W3CDTF">2019-08-13T15:28:54Z</dcterms:modified>
</cp:coreProperties>
</file>