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472" r:id="rId5"/>
    <p:sldId id="490" r:id="rId6"/>
    <p:sldId id="473" r:id="rId7"/>
    <p:sldId id="481" r:id="rId8"/>
    <p:sldId id="483" r:id="rId9"/>
    <p:sldId id="476" r:id="rId10"/>
    <p:sldId id="474" r:id="rId11"/>
    <p:sldId id="475" r:id="rId12"/>
    <p:sldId id="482" r:id="rId13"/>
    <p:sldId id="480" r:id="rId14"/>
    <p:sldId id="477" r:id="rId15"/>
    <p:sldId id="479" r:id="rId16"/>
    <p:sldId id="257" r:id="rId17"/>
    <p:sldId id="478" r:id="rId18"/>
    <p:sldId id="484" r:id="rId19"/>
    <p:sldId id="485" r:id="rId20"/>
    <p:sldId id="486" r:id="rId21"/>
    <p:sldId id="487" r:id="rId22"/>
    <p:sldId id="488" r:id="rId23"/>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sa Hajiseyed Javadi" initials="MHJ" lastIdx="2" clrIdx="0">
    <p:extLst>
      <p:ext uri="{19B8F6BF-5375-455C-9EA6-DF929625EA0E}">
        <p15:presenceInfo xmlns:p15="http://schemas.microsoft.com/office/powerpoint/2012/main" userId="S::H0520352@yccd.edu::bf048f9e-68ba-4451-b052-18c5dc4c4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0000FF"/>
    <a:srgbClr val="398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58C1D-D821-4529-B9E5-8F69632D24CF}" v="1" dt="2021-12-21T23:45:27.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snapToGrid="0">
      <p:cViewPr>
        <p:scale>
          <a:sx n="74" d="100"/>
          <a:sy n="74" d="100"/>
        </p:scale>
        <p:origin x="139"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Hamilton" userId="01d47589-c0e6-4309-851e-9f4a33a981c7" providerId="ADAL" clId="{F4758C1D-D821-4529-B9E5-8F69632D24CF}"/>
    <pc:docChg chg="custSel delSld modSld delMainMaster">
      <pc:chgData name="Renee Hamilton" userId="01d47589-c0e6-4309-851e-9f4a33a981c7" providerId="ADAL" clId="{F4758C1D-D821-4529-B9E5-8F69632D24CF}" dt="2021-12-21T23:45:46.827" v="41" actId="20577"/>
      <pc:docMkLst>
        <pc:docMk/>
      </pc:docMkLst>
      <pc:sldChg chg="addSp delSp modSp mod">
        <pc:chgData name="Renee Hamilton" userId="01d47589-c0e6-4309-851e-9f4a33a981c7" providerId="ADAL" clId="{F4758C1D-D821-4529-B9E5-8F69632D24CF}" dt="2021-12-21T23:45:27.361" v="39"/>
        <pc:sldMkLst>
          <pc:docMk/>
          <pc:sldMk cId="3157029724" sldId="447"/>
        </pc:sldMkLst>
        <pc:spChg chg="del">
          <ac:chgData name="Renee Hamilton" userId="01d47589-c0e6-4309-851e-9f4a33a981c7" providerId="ADAL" clId="{F4758C1D-D821-4529-B9E5-8F69632D24CF}" dt="2021-12-21T23:45:26.264" v="38" actId="478"/>
          <ac:spMkLst>
            <pc:docMk/>
            <pc:sldMk cId="3157029724" sldId="447"/>
            <ac:spMk id="4" creationId="{00000000-0000-0000-0000-000000000000}"/>
          </ac:spMkLst>
        </pc:spChg>
        <pc:spChg chg="add mod">
          <ac:chgData name="Renee Hamilton" userId="01d47589-c0e6-4309-851e-9f4a33a981c7" providerId="ADAL" clId="{F4758C1D-D821-4529-B9E5-8F69632D24CF}" dt="2021-12-21T23:45:27.361" v="39"/>
          <ac:spMkLst>
            <pc:docMk/>
            <pc:sldMk cId="3157029724" sldId="447"/>
            <ac:spMk id="6" creationId="{2F8F2216-99B0-4E57-8089-D18AB5A37B6D}"/>
          </ac:spMkLst>
        </pc:spChg>
      </pc:sldChg>
      <pc:sldChg chg="del">
        <pc:chgData name="Renee Hamilton" userId="01d47589-c0e6-4309-851e-9f4a33a981c7" providerId="ADAL" clId="{F4758C1D-D821-4529-B9E5-8F69632D24CF}" dt="2021-12-21T23:44:35.030" v="35" actId="47"/>
        <pc:sldMkLst>
          <pc:docMk/>
          <pc:sldMk cId="4005510182" sldId="470"/>
        </pc:sldMkLst>
      </pc:sldChg>
      <pc:sldChg chg="del">
        <pc:chgData name="Renee Hamilton" userId="01d47589-c0e6-4309-851e-9f4a33a981c7" providerId="ADAL" clId="{F4758C1D-D821-4529-B9E5-8F69632D24CF}" dt="2021-12-21T23:44:35.030" v="35" actId="47"/>
        <pc:sldMkLst>
          <pc:docMk/>
          <pc:sldMk cId="31319752" sldId="471"/>
        </pc:sldMkLst>
      </pc:sldChg>
      <pc:sldChg chg="modSp mod">
        <pc:chgData name="Renee Hamilton" userId="01d47589-c0e6-4309-851e-9f4a33a981c7" providerId="ADAL" clId="{F4758C1D-D821-4529-B9E5-8F69632D24CF}" dt="2021-12-21T23:45:46.827" v="41" actId="20577"/>
        <pc:sldMkLst>
          <pc:docMk/>
          <pc:sldMk cId="1380193882" sldId="472"/>
        </pc:sldMkLst>
        <pc:spChg chg="mod">
          <ac:chgData name="Renee Hamilton" userId="01d47589-c0e6-4309-851e-9f4a33a981c7" providerId="ADAL" clId="{F4758C1D-D821-4529-B9E5-8F69632D24CF}" dt="2021-12-21T23:45:14.217" v="37" actId="207"/>
          <ac:spMkLst>
            <pc:docMk/>
            <pc:sldMk cId="1380193882" sldId="472"/>
            <ac:spMk id="4" creationId="{00000000-0000-0000-0000-000000000000}"/>
          </ac:spMkLst>
        </pc:spChg>
        <pc:spChg chg="mod">
          <ac:chgData name="Renee Hamilton" userId="01d47589-c0e6-4309-851e-9f4a33a981c7" providerId="ADAL" clId="{F4758C1D-D821-4529-B9E5-8F69632D24CF}" dt="2021-12-21T23:45:46.827" v="41" actId="20577"/>
          <ac:spMkLst>
            <pc:docMk/>
            <pc:sldMk cId="1380193882" sldId="472"/>
            <ac:spMk id="5" creationId="{00000000-0000-0000-0000-000000000000}"/>
          </ac:spMkLst>
        </pc:spChg>
        <pc:spChg chg="mod">
          <ac:chgData name="Renee Hamilton" userId="01d47589-c0e6-4309-851e-9f4a33a981c7" providerId="ADAL" clId="{F4758C1D-D821-4529-B9E5-8F69632D24CF}" dt="2021-12-21T23:44:27.510" v="34" actId="20577"/>
          <ac:spMkLst>
            <pc:docMk/>
            <pc:sldMk cId="1380193882" sldId="472"/>
            <ac:spMk id="6" creationId="{00000000-0000-0000-0000-000000000000}"/>
          </ac:spMkLst>
        </pc:spChg>
      </pc:sldChg>
      <pc:sldMasterChg chg="del delSldLayout">
        <pc:chgData name="Renee Hamilton" userId="01d47589-c0e6-4309-851e-9f4a33a981c7" providerId="ADAL" clId="{F4758C1D-D821-4529-B9E5-8F69632D24CF}" dt="2021-12-21T23:44:35.030" v="35" actId="47"/>
        <pc:sldMasterMkLst>
          <pc:docMk/>
          <pc:sldMasterMk cId="3769830349" sldId="2147483694"/>
        </pc:sldMasterMkLst>
        <pc:sldLayoutChg chg="del">
          <pc:chgData name="Renee Hamilton" userId="01d47589-c0e6-4309-851e-9f4a33a981c7" providerId="ADAL" clId="{F4758C1D-D821-4529-B9E5-8F69632D24CF}" dt="2021-12-21T23:44:35.030" v="35" actId="47"/>
          <pc:sldLayoutMkLst>
            <pc:docMk/>
            <pc:sldMasterMk cId="3769830349" sldId="2147483694"/>
            <pc:sldLayoutMk cId="2660053407" sldId="2147483695"/>
          </pc:sldLayoutMkLst>
        </pc:sldLayoutChg>
      </pc:sldMasterChg>
      <pc:sldMasterChg chg="del delSldLayout">
        <pc:chgData name="Renee Hamilton" userId="01d47589-c0e6-4309-851e-9f4a33a981c7" providerId="ADAL" clId="{F4758C1D-D821-4529-B9E5-8F69632D24CF}" dt="2021-12-21T23:44:35.030" v="35" actId="47"/>
        <pc:sldMasterMkLst>
          <pc:docMk/>
          <pc:sldMasterMk cId="3330187598" sldId="2147483696"/>
        </pc:sldMasterMkLst>
        <pc:sldLayoutChg chg="del">
          <pc:chgData name="Renee Hamilton" userId="01d47589-c0e6-4309-851e-9f4a33a981c7" providerId="ADAL" clId="{F4758C1D-D821-4529-B9E5-8F69632D24CF}" dt="2021-12-21T23:44:35.030" v="35" actId="47"/>
          <pc:sldLayoutMkLst>
            <pc:docMk/>
            <pc:sldMasterMk cId="3330187598" sldId="2147483696"/>
            <pc:sldLayoutMk cId="3742244348" sldId="2147483697"/>
          </pc:sldLayoutMkLst>
        </pc:sldLayoutChg>
      </pc:sldMasterChg>
    </pc:docChg>
  </pc:docChgLst>
  <pc:docChgLst>
    <pc:chgData name="Renee Hamilton" userId="01d47589-c0e6-4309-851e-9f4a33a981c7" providerId="ADAL" clId="{74DE4435-00BE-40FA-9C94-1B31575ACF34}"/>
    <pc:docChg chg="undo custSel modSld">
      <pc:chgData name="Renee Hamilton" userId="01d47589-c0e6-4309-851e-9f4a33a981c7" providerId="ADAL" clId="{74DE4435-00BE-40FA-9C94-1B31575ACF34}" dt="2021-02-23T22:39:34.199" v="6"/>
      <pc:docMkLst>
        <pc:docMk/>
      </pc:docMkLst>
      <pc:sldChg chg="addSp delSp modSp mod">
        <pc:chgData name="Renee Hamilton" userId="01d47589-c0e6-4309-851e-9f4a33a981c7" providerId="ADAL" clId="{74DE4435-00BE-40FA-9C94-1B31575ACF34}" dt="2021-02-23T22:39:00.040" v="2"/>
        <pc:sldMkLst>
          <pc:docMk/>
          <pc:sldMk cId="3157029724" sldId="447"/>
        </pc:sldMkLst>
        <pc:spChg chg="add del">
          <ac:chgData name="Renee Hamilton" userId="01d47589-c0e6-4309-851e-9f4a33a981c7" providerId="ADAL" clId="{74DE4435-00BE-40FA-9C94-1B31575ACF34}" dt="2021-02-23T22:38:42.230" v="1" actId="22"/>
          <ac:spMkLst>
            <pc:docMk/>
            <pc:sldMk cId="3157029724" sldId="447"/>
            <ac:spMk id="6" creationId="{0C1DDD80-F18C-491C-8635-353E60EA8F77}"/>
          </ac:spMkLst>
        </pc:spChg>
        <pc:picChg chg="add mod">
          <ac:chgData name="Renee Hamilton" userId="01d47589-c0e6-4309-851e-9f4a33a981c7" providerId="ADAL" clId="{74DE4435-00BE-40FA-9C94-1B31575ACF34}" dt="2021-02-23T22:39:00.040" v="2"/>
          <ac:picMkLst>
            <pc:docMk/>
            <pc:sldMk cId="3157029724" sldId="447"/>
            <ac:picMk id="7" creationId="{B9DB4BFD-6320-4644-8F1C-55578C3579ED}"/>
          </ac:picMkLst>
        </pc:picChg>
      </pc:sldChg>
      <pc:sldChg chg="addSp delSp modSp mod">
        <pc:chgData name="Renee Hamilton" userId="01d47589-c0e6-4309-851e-9f4a33a981c7" providerId="ADAL" clId="{74DE4435-00BE-40FA-9C94-1B31575ACF34}" dt="2021-02-23T22:39:34.199" v="6"/>
        <pc:sldMkLst>
          <pc:docMk/>
          <pc:sldMk cId="4005510182" sldId="470"/>
        </pc:sldMkLst>
        <pc:picChg chg="del">
          <ac:chgData name="Renee Hamilton" userId="01d47589-c0e6-4309-851e-9f4a33a981c7" providerId="ADAL" clId="{74DE4435-00BE-40FA-9C94-1B31575ACF34}" dt="2021-02-23T22:39:22.843" v="5" actId="478"/>
          <ac:picMkLst>
            <pc:docMk/>
            <pc:sldMk cId="4005510182" sldId="470"/>
            <ac:picMk id="4" creationId="{ACBC6C0A-CA54-7940-A09E-2A71A916DA5A}"/>
          </ac:picMkLst>
        </pc:picChg>
        <pc:picChg chg="add mod">
          <ac:chgData name="Renee Hamilton" userId="01d47589-c0e6-4309-851e-9f4a33a981c7" providerId="ADAL" clId="{74DE4435-00BE-40FA-9C94-1B31575ACF34}" dt="2021-02-23T22:39:34.199" v="6"/>
          <ac:picMkLst>
            <pc:docMk/>
            <pc:sldMk cId="4005510182" sldId="470"/>
            <ac:picMk id="8" creationId="{860C27A8-3315-4F86-AF4A-40A9280BE1C5}"/>
          </ac:picMkLst>
        </pc:picChg>
      </pc:sldChg>
      <pc:sldChg chg="addSp delSp modSp">
        <pc:chgData name="Renee Hamilton" userId="01d47589-c0e6-4309-851e-9f4a33a981c7" providerId="ADAL" clId="{74DE4435-00BE-40FA-9C94-1B31575ACF34}" dt="2021-02-23T22:39:14.335" v="4"/>
        <pc:sldMkLst>
          <pc:docMk/>
          <pc:sldMk cId="31319752" sldId="471"/>
        </pc:sldMkLst>
        <pc:picChg chg="del">
          <ac:chgData name="Renee Hamilton" userId="01d47589-c0e6-4309-851e-9f4a33a981c7" providerId="ADAL" clId="{74DE4435-00BE-40FA-9C94-1B31575ACF34}" dt="2021-02-23T22:39:12.792" v="3" actId="478"/>
          <ac:picMkLst>
            <pc:docMk/>
            <pc:sldMk cId="31319752" sldId="471"/>
            <ac:picMk id="4" creationId="{E57B2616-6687-490A-ADA4-202B48679DE3}"/>
          </ac:picMkLst>
        </pc:picChg>
        <pc:picChg chg="add mod">
          <ac:chgData name="Renee Hamilton" userId="01d47589-c0e6-4309-851e-9f4a33a981c7" providerId="ADAL" clId="{74DE4435-00BE-40FA-9C94-1B31575ACF34}" dt="2021-02-23T22:39:14.335" v="4"/>
          <ac:picMkLst>
            <pc:docMk/>
            <pc:sldMk cId="31319752" sldId="471"/>
            <ac:picMk id="6" creationId="{AD5E3E93-35A7-4F79-8FB4-864298432FDC}"/>
          </ac:picMkLst>
        </pc:picChg>
      </pc:sldChg>
    </pc:docChg>
  </pc:docChgLst>
  <pc:docChgLst>
    <pc:chgData name="Douglas Houston" userId="0567531a-e4fc-45a7-8808-335a736ef5e7" providerId="ADAL" clId="{0BF29438-F14A-4FF8-B255-1406E2F07E3E}"/>
    <pc:docChg chg="custSel modSld">
      <pc:chgData name="Douglas Houston" userId="0567531a-e4fc-45a7-8808-335a736ef5e7" providerId="ADAL" clId="{0BF29438-F14A-4FF8-B255-1406E2F07E3E}" dt="2020-04-19T20:46:32.640" v="12" actId="14100"/>
      <pc:docMkLst>
        <pc:docMk/>
      </pc:docMkLst>
      <pc:sldChg chg="modSp mod">
        <pc:chgData name="Douglas Houston" userId="0567531a-e4fc-45a7-8808-335a736ef5e7" providerId="ADAL" clId="{0BF29438-F14A-4FF8-B255-1406E2F07E3E}" dt="2020-04-19T20:46:32.640" v="12" actId="14100"/>
        <pc:sldMkLst>
          <pc:docMk/>
          <pc:sldMk cId="4285778814" sldId="330"/>
        </pc:sldMkLst>
        <pc:spChg chg="mod">
          <ac:chgData name="Douglas Houston" userId="0567531a-e4fc-45a7-8808-335a736ef5e7" providerId="ADAL" clId="{0BF29438-F14A-4FF8-B255-1406E2F07E3E}" dt="2020-04-19T20:46:32.640" v="12" actId="14100"/>
          <ac:spMkLst>
            <pc:docMk/>
            <pc:sldMk cId="4285778814" sldId="330"/>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C471C9A5-F68C-422C-B1DA-4806BCAB855D}" type="datetimeFigureOut">
              <a:rPr lang="en-US" smtClean="0"/>
              <a:t>1/18/2022</a:t>
            </a:fld>
            <a:endParaRPr lang="en-US" dirty="0"/>
          </a:p>
        </p:txBody>
      </p:sp>
      <p:sp>
        <p:nvSpPr>
          <p:cNvPr id="4" name="Footer Placeholder 3"/>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CDFBF981-EBC9-46B3-9DE5-49A5A5D8B089}" type="slidenum">
              <a:rPr lang="en-US" smtClean="0"/>
              <a:t>‹#›</a:t>
            </a:fld>
            <a:endParaRPr lang="en-US" dirty="0"/>
          </a:p>
        </p:txBody>
      </p:sp>
    </p:spTree>
    <p:extLst>
      <p:ext uri="{BB962C8B-B14F-4D97-AF65-F5344CB8AC3E}">
        <p14:creationId xmlns:p14="http://schemas.microsoft.com/office/powerpoint/2010/main" val="3591069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4820E55-DB4D-4E03-9F42-599DDC627E0F}" type="datetimeFigureOut">
              <a:rPr lang="en-US" smtClean="0"/>
              <a:t>1/16/2022</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1470BCD-9DD9-4B27-8072-74845AE75FAB}" type="slidenum">
              <a:rPr lang="en-US" smtClean="0"/>
              <a:t>‹#›</a:t>
            </a:fld>
            <a:endParaRPr lang="en-US" dirty="0"/>
          </a:p>
        </p:txBody>
      </p:sp>
    </p:spTree>
    <p:extLst>
      <p:ext uri="{BB962C8B-B14F-4D97-AF65-F5344CB8AC3E}">
        <p14:creationId xmlns:p14="http://schemas.microsoft.com/office/powerpoint/2010/main" val="209064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70BCD-9DD9-4B27-8072-74845AE75FAB}" type="slidenum">
              <a:rPr lang="en-US" smtClean="0"/>
              <a:t>1</a:t>
            </a:fld>
            <a:endParaRPr lang="en-US" dirty="0"/>
          </a:p>
        </p:txBody>
      </p:sp>
    </p:spTree>
    <p:extLst>
      <p:ext uri="{BB962C8B-B14F-4D97-AF65-F5344CB8AC3E}">
        <p14:creationId xmlns:p14="http://schemas.microsoft.com/office/powerpoint/2010/main" val="384958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70BCD-9DD9-4B27-8072-74845AE75FAB}" type="slidenum">
              <a:rPr lang="en-US" smtClean="0"/>
              <a:t>2</a:t>
            </a:fld>
            <a:endParaRPr lang="en-US" dirty="0"/>
          </a:p>
        </p:txBody>
      </p:sp>
    </p:spTree>
    <p:extLst>
      <p:ext uri="{BB962C8B-B14F-4D97-AF65-F5344CB8AC3E}">
        <p14:creationId xmlns:p14="http://schemas.microsoft.com/office/powerpoint/2010/main" val="170482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a:t>
            </a:r>
          </a:p>
        </p:txBody>
      </p:sp>
      <p:sp>
        <p:nvSpPr>
          <p:cNvPr id="4" name="Slide Number Placeholder 3"/>
          <p:cNvSpPr>
            <a:spLocks noGrp="1"/>
          </p:cNvSpPr>
          <p:nvPr>
            <p:ph type="sldNum" sz="quarter" idx="5"/>
          </p:nvPr>
        </p:nvSpPr>
        <p:spPr/>
        <p:txBody>
          <a:bodyPr/>
          <a:lstStyle/>
          <a:p>
            <a:fld id="{D1470BCD-9DD9-4B27-8072-74845AE75FAB}" type="slidenum">
              <a:rPr lang="en-US" smtClean="0"/>
              <a:t>4</a:t>
            </a:fld>
            <a:endParaRPr lang="en-US" dirty="0"/>
          </a:p>
        </p:txBody>
      </p:sp>
    </p:spTree>
    <p:extLst>
      <p:ext uri="{BB962C8B-B14F-4D97-AF65-F5344CB8AC3E}">
        <p14:creationId xmlns:p14="http://schemas.microsoft.com/office/powerpoint/2010/main" val="134615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Roster will be live in weekend</a:t>
            </a:r>
          </a:p>
        </p:txBody>
      </p:sp>
      <p:sp>
        <p:nvSpPr>
          <p:cNvPr id="4" name="Slide Number Placeholder 3"/>
          <p:cNvSpPr>
            <a:spLocks noGrp="1"/>
          </p:cNvSpPr>
          <p:nvPr>
            <p:ph type="sldNum" sz="quarter" idx="5"/>
          </p:nvPr>
        </p:nvSpPr>
        <p:spPr/>
        <p:txBody>
          <a:bodyPr/>
          <a:lstStyle/>
          <a:p>
            <a:fld id="{D1470BCD-9DD9-4B27-8072-74845AE75FAB}" type="slidenum">
              <a:rPr lang="en-US" smtClean="0"/>
              <a:t>6</a:t>
            </a:fld>
            <a:endParaRPr lang="en-US" dirty="0"/>
          </a:p>
        </p:txBody>
      </p:sp>
    </p:spTree>
    <p:extLst>
      <p:ext uri="{BB962C8B-B14F-4D97-AF65-F5344CB8AC3E}">
        <p14:creationId xmlns:p14="http://schemas.microsoft.com/office/powerpoint/2010/main" val="199310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Colors?? Devin?</a:t>
            </a:r>
          </a:p>
          <a:p>
            <a:r>
              <a:rPr lang="en-US" dirty="0"/>
              <a:t>Peter is creating the QR codes</a:t>
            </a:r>
          </a:p>
        </p:txBody>
      </p:sp>
      <p:sp>
        <p:nvSpPr>
          <p:cNvPr id="4" name="Slide Number Placeholder 3"/>
          <p:cNvSpPr>
            <a:spLocks noGrp="1"/>
          </p:cNvSpPr>
          <p:nvPr>
            <p:ph type="sldNum" sz="quarter" idx="5"/>
          </p:nvPr>
        </p:nvSpPr>
        <p:spPr/>
        <p:txBody>
          <a:bodyPr/>
          <a:lstStyle/>
          <a:p>
            <a:fld id="{D1470BCD-9DD9-4B27-8072-74845AE75FAB}" type="slidenum">
              <a:rPr lang="en-US" smtClean="0"/>
              <a:t>8</a:t>
            </a:fld>
            <a:endParaRPr lang="en-US" dirty="0"/>
          </a:p>
        </p:txBody>
      </p:sp>
    </p:spTree>
    <p:extLst>
      <p:ext uri="{BB962C8B-B14F-4D97-AF65-F5344CB8AC3E}">
        <p14:creationId xmlns:p14="http://schemas.microsoft.com/office/powerpoint/2010/main" val="131561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7E7DAE-B8BB-4D26-8ED0-30D4D63116CC}"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258038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333069-0206-4280-B36A-05055BBD5441}"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22442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CB325F-A7E5-4D2F-91F8-C250FC55D055}"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3127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EDDF88-FD2B-41C1-9857-C7B3C91C1B49}"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07637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D72F1E-01E1-4B5B-B855-39827ACDF25F}"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426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87978-8581-4583-92E4-27516FA5F81A}"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23299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7FDFD-4AFE-4E17-948F-DB24E7E33F46}"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3322550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944985-8CF1-4921-80D6-EA775C643D2A}"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89519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EC4C5-059D-4048-AA0B-0E4A92FE96DB}"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7623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89B535-9D43-4BEB-934E-9115DF2515BB}" type="datetime1">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352452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249D53-3117-47FF-A6F8-EE876181DF8B}" type="datetime1">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98586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02007C-479D-458D-852F-B92276C24C4D}" type="datetime1">
              <a:rPr lang="en-US" smtClean="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24514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63BC5A5-F61B-4F53-B742-5B6D5B9DF7C9}" type="datetime1">
              <a:rPr lang="en-US" smtClean="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255524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D7876-9F5B-473D-9BE9-6011BB20AA4F}" type="datetime1">
              <a:rPr lang="en-US" smtClean="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16599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9F51B-97BB-4B0D-8B38-0CB692CF12FC}" type="datetime1">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65634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FFA3F2-E9AD-40D4-BA79-8CB7C9820255}" type="datetime1">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DFF67-9B38-45CF-9196-11D348A2D195}" type="slidenum">
              <a:rPr lang="en-US" smtClean="0"/>
              <a:t>‹#›</a:t>
            </a:fld>
            <a:endParaRPr lang="en-US" dirty="0"/>
          </a:p>
        </p:txBody>
      </p:sp>
    </p:spTree>
    <p:extLst>
      <p:ext uri="{BB962C8B-B14F-4D97-AF65-F5344CB8AC3E}">
        <p14:creationId xmlns:p14="http://schemas.microsoft.com/office/powerpoint/2010/main" val="316297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F57456-8019-492D-8DAA-29942E559C25}" type="datetime1">
              <a:rPr lang="en-US" smtClean="0"/>
              <a:t>1/16/2022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CDFF67-9B38-45CF-9196-11D348A2D195}" type="slidenum">
              <a:rPr lang="en-US" smtClean="0"/>
              <a:t>‹#›</a:t>
            </a:fld>
            <a:endParaRPr lang="en-US" dirty="0"/>
          </a:p>
        </p:txBody>
      </p:sp>
    </p:spTree>
    <p:extLst>
      <p:ext uri="{BB962C8B-B14F-4D97-AF65-F5344CB8AC3E}">
        <p14:creationId xmlns:p14="http://schemas.microsoft.com/office/powerpoint/2010/main" val="436132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ccd.edu/central-services/coronavirus-covid-19/faculty-staf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o.boarddocs.com/ca/yccd/Board.nsf/goto?open&amp;id=AL4SQX73DBE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javadi@yccd.edu" TargetMode="External"/><Relationship Id="rId2" Type="http://schemas.openxmlformats.org/officeDocument/2006/relationships/hyperlink" Target="mailto:covidresponsecenter@yccd.edu"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bsluder@yccd.edu" TargetMode="External"/><Relationship Id="rId4" Type="http://schemas.openxmlformats.org/officeDocument/2006/relationships/hyperlink" Target="mailto:mpadilla@ycc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17294" y="6197772"/>
            <a:ext cx="683339" cy="365125"/>
          </a:xfrm>
        </p:spPr>
        <p:txBody>
          <a:bodyPr/>
          <a:lstStyle/>
          <a:p>
            <a:fld id="{6ACDFF67-9B38-45CF-9196-11D348A2D195}" type="slidenum">
              <a:rPr lang="en-US" smtClean="0">
                <a:solidFill>
                  <a:schemeClr val="bg1"/>
                </a:solidFill>
              </a:rPr>
              <a:t>1</a:t>
            </a:fld>
            <a:endParaRPr lang="en-US" dirty="0">
              <a:solidFill>
                <a:schemeClr val="bg1"/>
              </a:solidFill>
            </a:endParaRPr>
          </a:p>
        </p:txBody>
      </p:sp>
      <p:sp>
        <p:nvSpPr>
          <p:cNvPr id="5" name="Title 4"/>
          <p:cNvSpPr>
            <a:spLocks noGrp="1"/>
          </p:cNvSpPr>
          <p:nvPr>
            <p:ph type="ctrTitle"/>
          </p:nvPr>
        </p:nvSpPr>
        <p:spPr/>
        <p:txBody>
          <a:bodyPr/>
          <a:lstStyle/>
          <a:p>
            <a:br>
              <a:rPr lang="en-US" sz="8800" i="1" dirty="0">
                <a:solidFill>
                  <a:srgbClr val="398F98"/>
                </a:solidFill>
              </a:rPr>
            </a:br>
            <a:r>
              <a:rPr lang="en-US" sz="3600" i="1" dirty="0">
                <a:solidFill>
                  <a:srgbClr val="398F98"/>
                </a:solidFill>
              </a:rPr>
              <a:t>YCCD Vaccine Proof and Tracing</a:t>
            </a:r>
            <a:br>
              <a:rPr lang="en-US" sz="3600" i="1" dirty="0">
                <a:solidFill>
                  <a:srgbClr val="398F98"/>
                </a:solidFill>
              </a:rPr>
            </a:br>
            <a:endParaRPr lang="en-US" sz="3200" dirty="0"/>
          </a:p>
        </p:txBody>
      </p:sp>
      <p:sp>
        <p:nvSpPr>
          <p:cNvPr id="6" name="Subtitle 5"/>
          <p:cNvSpPr>
            <a:spLocks noGrp="1"/>
          </p:cNvSpPr>
          <p:nvPr>
            <p:ph type="subTitle" idx="1"/>
          </p:nvPr>
        </p:nvSpPr>
        <p:spPr/>
        <p:txBody>
          <a:bodyPr/>
          <a:lstStyle/>
          <a:p>
            <a:r>
              <a:rPr lang="en-US" dirty="0"/>
              <a:t>Flex # 2819</a:t>
            </a:r>
          </a:p>
          <a:p>
            <a:r>
              <a:rPr lang="en-US" dirty="0"/>
              <a:t>January 18, 2022</a:t>
            </a:r>
          </a:p>
        </p:txBody>
      </p:sp>
    </p:spTree>
    <p:extLst>
      <p:ext uri="{BB962C8B-B14F-4D97-AF65-F5344CB8AC3E}">
        <p14:creationId xmlns:p14="http://schemas.microsoft.com/office/powerpoint/2010/main" val="138019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9E22-7159-4B97-9E2C-9E0846259ED0}"/>
              </a:ext>
            </a:extLst>
          </p:cNvPr>
          <p:cNvSpPr>
            <a:spLocks noGrp="1"/>
          </p:cNvSpPr>
          <p:nvPr>
            <p:ph type="title"/>
          </p:nvPr>
        </p:nvSpPr>
        <p:spPr>
          <a:xfrm>
            <a:off x="677334" y="609600"/>
            <a:ext cx="8596668" cy="1057275"/>
          </a:xfrm>
        </p:spPr>
        <p:txBody>
          <a:bodyPr>
            <a:noAutofit/>
          </a:bodyPr>
          <a:lstStyle/>
          <a:p>
            <a:r>
              <a:rPr lang="en-US" sz="2000" dirty="0"/>
              <a:t>https://forms.office.com/Pages/ResponsePage.aspx?id=ED7uUiXsN02_oHyJmRjp_bZqR1FUiQ5PkyfzXvA7f3lUQllFS1BVRUk1VjJZNzExNVpRSVhMNEVCUy4u</a:t>
            </a:r>
          </a:p>
        </p:txBody>
      </p:sp>
      <p:pic>
        <p:nvPicPr>
          <p:cNvPr id="6" name="Content Placeholder 5" descr="Graphical user interface, website&#10;&#10;Description automatically generated">
            <a:extLst>
              <a:ext uri="{FF2B5EF4-FFF2-40B4-BE49-F238E27FC236}">
                <a16:creationId xmlns:a16="http://schemas.microsoft.com/office/drawing/2014/main" id="{B7C17F77-B926-4873-903F-508770F024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50" y="1838325"/>
            <a:ext cx="9746174" cy="4203037"/>
          </a:xfrm>
        </p:spPr>
      </p:pic>
      <p:sp>
        <p:nvSpPr>
          <p:cNvPr id="4" name="Slide Number Placeholder 3">
            <a:extLst>
              <a:ext uri="{FF2B5EF4-FFF2-40B4-BE49-F238E27FC236}">
                <a16:creationId xmlns:a16="http://schemas.microsoft.com/office/drawing/2014/main" id="{B05EEF55-8A60-4CFD-AE12-CBC5E847FA5A}"/>
              </a:ext>
            </a:extLst>
          </p:cNvPr>
          <p:cNvSpPr>
            <a:spLocks noGrp="1"/>
          </p:cNvSpPr>
          <p:nvPr>
            <p:ph type="sldNum" sz="quarter" idx="12"/>
          </p:nvPr>
        </p:nvSpPr>
        <p:spPr/>
        <p:txBody>
          <a:bodyPr/>
          <a:lstStyle/>
          <a:p>
            <a:fld id="{6ACDFF67-9B38-45CF-9196-11D348A2D195}" type="slidenum">
              <a:rPr lang="en-US" smtClean="0"/>
              <a:t>10</a:t>
            </a:fld>
            <a:endParaRPr lang="en-US" dirty="0"/>
          </a:p>
        </p:txBody>
      </p:sp>
    </p:spTree>
    <p:extLst>
      <p:ext uri="{BB962C8B-B14F-4D97-AF65-F5344CB8AC3E}">
        <p14:creationId xmlns:p14="http://schemas.microsoft.com/office/powerpoint/2010/main" val="414928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B80621-41EA-4E9D-849B-1D5B85327B1D}"/>
              </a:ext>
            </a:extLst>
          </p:cNvPr>
          <p:cNvSpPr>
            <a:spLocks noGrp="1"/>
          </p:cNvSpPr>
          <p:nvPr>
            <p:ph type="title"/>
          </p:nvPr>
        </p:nvSpPr>
        <p:spPr/>
        <p:txBody>
          <a:bodyPr/>
          <a:lstStyle/>
          <a:p>
            <a:r>
              <a:rPr lang="en-US" dirty="0"/>
              <a:t>Return to campus</a:t>
            </a:r>
          </a:p>
        </p:txBody>
      </p:sp>
      <p:sp>
        <p:nvSpPr>
          <p:cNvPr id="7" name="Slide Number Placeholder 6">
            <a:extLst>
              <a:ext uri="{FF2B5EF4-FFF2-40B4-BE49-F238E27FC236}">
                <a16:creationId xmlns:a16="http://schemas.microsoft.com/office/drawing/2014/main" id="{6DFB282E-B726-44E6-BFF5-26CF9C7A2226}"/>
              </a:ext>
            </a:extLst>
          </p:cNvPr>
          <p:cNvSpPr>
            <a:spLocks noGrp="1"/>
          </p:cNvSpPr>
          <p:nvPr>
            <p:ph type="sldNum" sz="quarter" idx="12"/>
          </p:nvPr>
        </p:nvSpPr>
        <p:spPr/>
        <p:txBody>
          <a:bodyPr/>
          <a:lstStyle/>
          <a:p>
            <a:fld id="{6ACDFF67-9B38-45CF-9196-11D348A2D195}" type="slidenum">
              <a:rPr lang="en-US" smtClean="0"/>
              <a:t>11</a:t>
            </a:fld>
            <a:endParaRPr lang="en-US" dirty="0"/>
          </a:p>
        </p:txBody>
      </p:sp>
      <p:pic>
        <p:nvPicPr>
          <p:cNvPr id="10" name="Content Placeholder 9" descr="Graphical user interface, diagram, timeline&#10;&#10;Description automatically generated">
            <a:extLst>
              <a:ext uri="{FF2B5EF4-FFF2-40B4-BE49-F238E27FC236}">
                <a16:creationId xmlns:a16="http://schemas.microsoft.com/office/drawing/2014/main" id="{AC6A6991-3DD5-49EB-A0C8-304807783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64" y="1301536"/>
            <a:ext cx="9538836" cy="2994239"/>
          </a:xfrm>
          <a:prstGeom prst="rect">
            <a:avLst/>
          </a:prstGeom>
        </p:spPr>
      </p:pic>
      <p:sp>
        <p:nvSpPr>
          <p:cNvPr id="11" name="Arrow: Left 10">
            <a:extLst>
              <a:ext uri="{FF2B5EF4-FFF2-40B4-BE49-F238E27FC236}">
                <a16:creationId xmlns:a16="http://schemas.microsoft.com/office/drawing/2014/main" id="{4C1777A0-9D8C-4423-897F-3E8BC6F08FBE}"/>
              </a:ext>
            </a:extLst>
          </p:cNvPr>
          <p:cNvSpPr/>
          <p:nvPr/>
        </p:nvSpPr>
        <p:spPr>
          <a:xfrm rot="20471196">
            <a:off x="7298181" y="1124702"/>
            <a:ext cx="1279814" cy="290594"/>
          </a:xfrm>
          <a:prstGeom prst="lef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3" name="Picture 12" descr="Yuba Community College District Logo">
            <a:extLst>
              <a:ext uri="{FF2B5EF4-FFF2-40B4-BE49-F238E27FC236}">
                <a16:creationId xmlns:a16="http://schemas.microsoft.com/office/drawing/2014/main" id="{97AA2A13-70DC-47EF-AD1F-616F2B241835}"/>
              </a:ext>
            </a:extLst>
          </p:cNvPr>
          <p:cNvPicPr>
            <a:picLocks noChangeAspect="1"/>
          </p:cNvPicPr>
          <p:nvPr/>
        </p:nvPicPr>
        <p:blipFill>
          <a:blip r:embed="rId3"/>
          <a:stretch>
            <a:fillRect/>
          </a:stretch>
        </p:blipFill>
        <p:spPr>
          <a:xfrm>
            <a:off x="9892164" y="200465"/>
            <a:ext cx="2343379" cy="990160"/>
          </a:xfrm>
          <a:prstGeom prst="rect">
            <a:avLst/>
          </a:prstGeom>
        </p:spPr>
      </p:pic>
      <p:pic>
        <p:nvPicPr>
          <p:cNvPr id="14" name="Content Placeholder 13">
            <a:extLst>
              <a:ext uri="{FF2B5EF4-FFF2-40B4-BE49-F238E27FC236}">
                <a16:creationId xmlns:a16="http://schemas.microsoft.com/office/drawing/2014/main" id="{9F71D5F2-6BE1-468D-AC42-C5032A2F9CB9}"/>
              </a:ext>
            </a:extLst>
          </p:cNvPr>
          <p:cNvPicPr>
            <a:picLocks noGrp="1"/>
          </p:cNvPicPr>
          <p:nvPr>
            <p:ph idx="1"/>
          </p:nvPr>
        </p:nvPicPr>
        <p:blipFill>
          <a:blip r:embed="rId4"/>
          <a:stretch>
            <a:fillRect/>
          </a:stretch>
        </p:blipFill>
        <p:spPr>
          <a:xfrm>
            <a:off x="252864" y="4295775"/>
            <a:ext cx="9538836" cy="2571750"/>
          </a:xfrm>
          <a:prstGeom prst="rect">
            <a:avLst/>
          </a:prstGeom>
        </p:spPr>
      </p:pic>
    </p:spTree>
    <p:extLst>
      <p:ext uri="{BB962C8B-B14F-4D97-AF65-F5344CB8AC3E}">
        <p14:creationId xmlns:p14="http://schemas.microsoft.com/office/powerpoint/2010/main" val="83836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C262-F694-4020-8BDF-78EA861D4D1B}"/>
              </a:ext>
            </a:extLst>
          </p:cNvPr>
          <p:cNvSpPr>
            <a:spLocks noGrp="1"/>
          </p:cNvSpPr>
          <p:nvPr>
            <p:ph type="title"/>
          </p:nvPr>
        </p:nvSpPr>
        <p:spPr>
          <a:xfrm>
            <a:off x="677334" y="609600"/>
            <a:ext cx="8752416" cy="1320800"/>
          </a:xfrm>
        </p:spPr>
        <p:txBody>
          <a:bodyPr>
            <a:normAutofit fontScale="90000"/>
          </a:bodyPr>
          <a:lstStyle/>
          <a:p>
            <a:r>
              <a:rPr lang="en-US" dirty="0"/>
              <a:t>https://www.yccd.edu/central-services/coronavirus-covid-19/faculty-staff/</a:t>
            </a:r>
          </a:p>
        </p:txBody>
      </p:sp>
      <p:sp>
        <p:nvSpPr>
          <p:cNvPr id="4" name="Slide Number Placeholder 3">
            <a:extLst>
              <a:ext uri="{FF2B5EF4-FFF2-40B4-BE49-F238E27FC236}">
                <a16:creationId xmlns:a16="http://schemas.microsoft.com/office/drawing/2014/main" id="{1CB973AE-C461-402D-A0C7-2642C29F4C06}"/>
              </a:ext>
            </a:extLst>
          </p:cNvPr>
          <p:cNvSpPr>
            <a:spLocks noGrp="1"/>
          </p:cNvSpPr>
          <p:nvPr>
            <p:ph type="sldNum" sz="quarter" idx="12"/>
          </p:nvPr>
        </p:nvSpPr>
        <p:spPr/>
        <p:txBody>
          <a:bodyPr/>
          <a:lstStyle/>
          <a:p>
            <a:fld id="{6ACDFF67-9B38-45CF-9196-11D348A2D195}" type="slidenum">
              <a:rPr lang="en-US" smtClean="0"/>
              <a:t>12</a:t>
            </a:fld>
            <a:endParaRPr lang="en-US" dirty="0"/>
          </a:p>
        </p:txBody>
      </p:sp>
      <p:pic>
        <p:nvPicPr>
          <p:cNvPr id="5" name="Content Placeholder 4" descr="Graphical user interface, application, website&#10;&#10;Description automatically generated">
            <a:extLst>
              <a:ext uri="{FF2B5EF4-FFF2-40B4-BE49-F238E27FC236}">
                <a16:creationId xmlns:a16="http://schemas.microsoft.com/office/drawing/2014/main" id="{231D2704-076A-4481-8F77-7F201E8F21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266950"/>
            <a:ext cx="6389687" cy="3567120"/>
          </a:xfrm>
        </p:spPr>
      </p:pic>
      <p:sp>
        <p:nvSpPr>
          <p:cNvPr id="6" name="Arrow: Left 5">
            <a:extLst>
              <a:ext uri="{FF2B5EF4-FFF2-40B4-BE49-F238E27FC236}">
                <a16:creationId xmlns:a16="http://schemas.microsoft.com/office/drawing/2014/main" id="{21664CCB-37E9-4150-AAFD-5EFBD653DEA7}"/>
              </a:ext>
            </a:extLst>
          </p:cNvPr>
          <p:cNvSpPr/>
          <p:nvPr/>
        </p:nvSpPr>
        <p:spPr>
          <a:xfrm>
            <a:off x="6096000" y="4317956"/>
            <a:ext cx="1269507" cy="32980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3A3670E-860A-4F57-AACA-A63C17F8C833}"/>
              </a:ext>
            </a:extLst>
          </p:cNvPr>
          <p:cNvSpPr/>
          <p:nvPr/>
        </p:nvSpPr>
        <p:spPr>
          <a:xfrm>
            <a:off x="6096000" y="4999549"/>
            <a:ext cx="1269507" cy="329805"/>
          </a:xfrm>
          <a:prstGeom prst="leftArrow">
            <a:avLst/>
          </a:prstGeom>
          <a:solidFill>
            <a:srgbClr val="007F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FB2364-39F0-432E-AFC1-CE8B4BDCC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303" y="2409826"/>
            <a:ext cx="4497521" cy="3180518"/>
          </a:xfrm>
          <a:prstGeom prst="rect">
            <a:avLst/>
          </a:prstGeom>
        </p:spPr>
      </p:pic>
      <p:pic>
        <p:nvPicPr>
          <p:cNvPr id="9" name="Picture 8" descr="Yuba Community College District Logo">
            <a:extLst>
              <a:ext uri="{FF2B5EF4-FFF2-40B4-BE49-F238E27FC236}">
                <a16:creationId xmlns:a16="http://schemas.microsoft.com/office/drawing/2014/main" id="{52B5C9EF-4AC4-4FA0-BB15-B3517FBB449B}"/>
              </a:ext>
            </a:extLst>
          </p:cNvPr>
          <p:cNvPicPr>
            <a:picLocks noChangeAspect="1"/>
          </p:cNvPicPr>
          <p:nvPr/>
        </p:nvPicPr>
        <p:blipFill>
          <a:blip r:embed="rId4"/>
          <a:stretch>
            <a:fillRect/>
          </a:stretch>
        </p:blipFill>
        <p:spPr>
          <a:xfrm>
            <a:off x="9892164" y="200465"/>
            <a:ext cx="2343379" cy="990160"/>
          </a:xfrm>
          <a:prstGeom prst="rect">
            <a:avLst/>
          </a:prstGeom>
        </p:spPr>
      </p:pic>
    </p:spTree>
    <p:extLst>
      <p:ext uri="{BB962C8B-B14F-4D97-AF65-F5344CB8AC3E}">
        <p14:creationId xmlns:p14="http://schemas.microsoft.com/office/powerpoint/2010/main" val="219172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8150"/>
            <a:ext cx="8314266" cy="956807"/>
          </a:xfrm>
        </p:spPr>
        <p:txBody>
          <a:bodyPr>
            <a:normAutofit fontScale="90000"/>
          </a:bodyPr>
          <a:lstStyle/>
          <a:p>
            <a:r>
              <a:rPr lang="en-US" dirty="0"/>
              <a:t>DCAS – COVID-19 Updated Policy, Information, and Tips Document</a:t>
            </a:r>
            <a:br>
              <a:rPr lang="en-US" dirty="0"/>
            </a:b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722492" y="1566407"/>
            <a:ext cx="8054671" cy="5160396"/>
          </a:xfrm>
          <a:prstGeom prst="rect">
            <a:avLst/>
          </a:prstGeom>
        </p:spPr>
      </p:pic>
      <p:sp>
        <p:nvSpPr>
          <p:cNvPr id="3" name="TextBox 2">
            <a:extLst>
              <a:ext uri="{FF2B5EF4-FFF2-40B4-BE49-F238E27FC236}">
                <a16:creationId xmlns:a16="http://schemas.microsoft.com/office/drawing/2014/main" id="{3ED73885-21EE-42C7-AF81-EFA0A5823148}"/>
              </a:ext>
            </a:extLst>
          </p:cNvPr>
          <p:cNvSpPr txBox="1"/>
          <p:nvPr/>
        </p:nvSpPr>
        <p:spPr>
          <a:xfrm>
            <a:off x="6938258" y="1566407"/>
            <a:ext cx="4106683" cy="1477328"/>
          </a:xfrm>
          <a:prstGeom prst="rect">
            <a:avLst/>
          </a:prstGeom>
          <a:noFill/>
        </p:spPr>
        <p:txBody>
          <a:bodyPr wrap="square" rtlCol="0">
            <a:spAutoFit/>
          </a:bodyPr>
          <a:lstStyle/>
          <a:p>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On January 7, 2022, the YCCD Vaccine/Testing Policy Information and Faculty Safety Tips was emailed to all staff and faculty.</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0858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1E9F-91E4-483D-96F6-5A87B4BA8117}"/>
              </a:ext>
            </a:extLst>
          </p:cNvPr>
          <p:cNvSpPr>
            <a:spLocks noGrp="1"/>
          </p:cNvSpPr>
          <p:nvPr>
            <p:ph type="title"/>
          </p:nvPr>
        </p:nvSpPr>
        <p:spPr>
          <a:xfrm>
            <a:off x="677334" y="609600"/>
            <a:ext cx="8596668" cy="1104900"/>
          </a:xfrm>
        </p:spPr>
        <p:txBody>
          <a:bodyPr/>
          <a:lstStyle/>
          <a:p>
            <a:r>
              <a:rPr lang="en-US" dirty="0"/>
              <a:t>Posted on District Website</a:t>
            </a:r>
          </a:p>
        </p:txBody>
      </p:sp>
      <p:sp>
        <p:nvSpPr>
          <p:cNvPr id="3" name="Content Placeholder 2">
            <a:extLst>
              <a:ext uri="{FF2B5EF4-FFF2-40B4-BE49-F238E27FC236}">
                <a16:creationId xmlns:a16="http://schemas.microsoft.com/office/drawing/2014/main" id="{9B9F24E8-66C6-4B60-88DD-D484B4639CEA}"/>
              </a:ext>
            </a:extLst>
          </p:cNvPr>
          <p:cNvSpPr>
            <a:spLocks noGrp="1"/>
          </p:cNvSpPr>
          <p:nvPr>
            <p:ph idx="1"/>
          </p:nvPr>
        </p:nvSpPr>
        <p:spPr/>
        <p:txBody>
          <a:bodyPr/>
          <a:lstStyle/>
          <a:p>
            <a:r>
              <a:rPr lang="en-US" dirty="0">
                <a:hlinkClick r:id="rId2"/>
              </a:rPr>
              <a:t>https://www.yccd.edu/central-services/coronavirus-covid-19/faculty-staff/</a:t>
            </a:r>
            <a:endParaRPr lang="en-US" dirty="0"/>
          </a:p>
          <a:p>
            <a:endParaRPr lang="en-US" dirty="0"/>
          </a:p>
        </p:txBody>
      </p:sp>
      <p:sp>
        <p:nvSpPr>
          <p:cNvPr id="4" name="Slide Number Placeholder 3">
            <a:extLst>
              <a:ext uri="{FF2B5EF4-FFF2-40B4-BE49-F238E27FC236}">
                <a16:creationId xmlns:a16="http://schemas.microsoft.com/office/drawing/2014/main" id="{AAD998D8-26F8-41A9-9F84-05F448A63221}"/>
              </a:ext>
            </a:extLst>
          </p:cNvPr>
          <p:cNvSpPr>
            <a:spLocks noGrp="1"/>
          </p:cNvSpPr>
          <p:nvPr>
            <p:ph type="sldNum" sz="quarter" idx="12"/>
          </p:nvPr>
        </p:nvSpPr>
        <p:spPr/>
        <p:txBody>
          <a:bodyPr/>
          <a:lstStyle/>
          <a:p>
            <a:fld id="{6ACDFF67-9B38-45CF-9196-11D348A2D195}" type="slidenum">
              <a:rPr lang="en-US" smtClean="0"/>
              <a:t>14</a:t>
            </a:fld>
            <a:endParaRPr lang="en-US" dirty="0"/>
          </a:p>
        </p:txBody>
      </p:sp>
      <p:pic>
        <p:nvPicPr>
          <p:cNvPr id="5" name="Picture 4">
            <a:extLst>
              <a:ext uri="{FF2B5EF4-FFF2-40B4-BE49-F238E27FC236}">
                <a16:creationId xmlns:a16="http://schemas.microsoft.com/office/drawing/2014/main" id="{B6165E68-06D9-46E9-9369-EC0F4555DDC2}"/>
              </a:ext>
            </a:extLst>
          </p:cNvPr>
          <p:cNvPicPr>
            <a:picLocks noChangeAspect="1"/>
          </p:cNvPicPr>
          <p:nvPr/>
        </p:nvPicPr>
        <p:blipFill>
          <a:blip r:embed="rId3"/>
          <a:stretch>
            <a:fillRect/>
          </a:stretch>
        </p:blipFill>
        <p:spPr>
          <a:xfrm>
            <a:off x="504825" y="3198484"/>
            <a:ext cx="8940888" cy="3406068"/>
          </a:xfrm>
          <a:prstGeom prst="rect">
            <a:avLst/>
          </a:prstGeom>
          <a:solidFill>
            <a:srgbClr val="0000FF"/>
          </a:solidFill>
          <a:ln>
            <a:solidFill>
              <a:schemeClr val="accent6">
                <a:lumMod val="60000"/>
                <a:lumOff val="40000"/>
              </a:schemeClr>
            </a:solidFill>
          </a:ln>
        </p:spPr>
      </p:pic>
      <p:sp>
        <p:nvSpPr>
          <p:cNvPr id="6" name="Left Arrow 6">
            <a:extLst>
              <a:ext uri="{FF2B5EF4-FFF2-40B4-BE49-F238E27FC236}">
                <a16:creationId xmlns:a16="http://schemas.microsoft.com/office/drawing/2014/main" id="{416544D7-9715-48E9-BEF5-763BFC54BBC6}"/>
              </a:ext>
            </a:extLst>
          </p:cNvPr>
          <p:cNvSpPr/>
          <p:nvPr/>
        </p:nvSpPr>
        <p:spPr>
          <a:xfrm>
            <a:off x="7710033" y="3341359"/>
            <a:ext cx="2107096" cy="572494"/>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Tree>
    <p:extLst>
      <p:ext uri="{BB962C8B-B14F-4D97-AF65-F5344CB8AC3E}">
        <p14:creationId xmlns:p14="http://schemas.microsoft.com/office/powerpoint/2010/main" val="247166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D7AD-DA81-4346-88C1-09FEC074AEE9}"/>
              </a:ext>
            </a:extLst>
          </p:cNvPr>
          <p:cNvSpPr>
            <a:spLocks noGrp="1"/>
          </p:cNvSpPr>
          <p:nvPr>
            <p:ph type="title"/>
          </p:nvPr>
        </p:nvSpPr>
        <p:spPr/>
        <p:txBody>
          <a:bodyPr/>
          <a:lstStyle/>
          <a:p>
            <a:r>
              <a:rPr lang="en-US" b="1" dirty="0"/>
              <a:t>FAQS - For Spring 2022, what is required to be on campus?</a:t>
            </a:r>
            <a:endParaRPr lang="en-US" dirty="0"/>
          </a:p>
        </p:txBody>
      </p:sp>
      <p:sp>
        <p:nvSpPr>
          <p:cNvPr id="3" name="Content Placeholder 2">
            <a:extLst>
              <a:ext uri="{FF2B5EF4-FFF2-40B4-BE49-F238E27FC236}">
                <a16:creationId xmlns:a16="http://schemas.microsoft.com/office/drawing/2014/main" id="{829DE3C1-83B6-4A9D-A6D3-08EFE30C95F9}"/>
              </a:ext>
            </a:extLst>
          </p:cNvPr>
          <p:cNvSpPr>
            <a:spLocks noGrp="1"/>
          </p:cNvSpPr>
          <p:nvPr>
            <p:ph idx="1"/>
          </p:nvPr>
        </p:nvSpPr>
        <p:spPr/>
        <p:txBody>
          <a:bodyPr/>
          <a:lstStyle/>
          <a:p>
            <a:pPr marL="0" marR="0">
              <a:lnSpc>
                <a:spcPct val="107000"/>
              </a:lnSpc>
              <a:spcBef>
                <a:spcPts val="0"/>
              </a:spcBef>
              <a:spcAft>
                <a:spcPts val="800"/>
              </a:spcAft>
            </a:pPr>
            <a:r>
              <a:rPr lang="en-US" dirty="0">
                <a:ea typeface="Calibri" panose="020F0502020204030204" pitchFamily="34" charset="0"/>
                <a:cs typeface="Times New Roman" panose="02020603050405020304" pitchFamily="18" charset="0"/>
              </a:rPr>
              <a:t>Every student is required to be fully vaccinated or submit a clear weekly COVID-19 test per YCCD District safety rule to be present on any YCCD campus or district facility effective January 24, 2022. The only exception is for is for a documented accommodation. Students can request the paperwork for a medical or religious exemption from the Vice President of Student Services Office at 530-661-4202 (WCC) or 530-741-6705 (YC). </a:t>
            </a:r>
          </a:p>
          <a:p>
            <a:pPr marL="0" marR="0" indent="0">
              <a:lnSpc>
                <a:spcPct val="107000"/>
              </a:lnSpc>
              <a:spcBef>
                <a:spcPts val="0"/>
              </a:spcBef>
              <a:spcAft>
                <a:spcPts val="800"/>
              </a:spcAft>
              <a:buNone/>
            </a:pP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a typeface="Calibri" panose="020F0502020204030204" pitchFamily="34" charset="0"/>
                <a:cs typeface="Times New Roman" panose="02020603050405020304" pitchFamily="18" charset="0"/>
              </a:rPr>
              <a:t>In addition to the vaccination or testing requirement, students coming to any district facility must also complete a daily symptoms check and get a “green” campus pass using the YC or WCC Ready Education app. </a:t>
            </a:r>
          </a:p>
          <a:p>
            <a:endParaRPr lang="en-US" dirty="0"/>
          </a:p>
        </p:txBody>
      </p:sp>
      <p:sp>
        <p:nvSpPr>
          <p:cNvPr id="4" name="Slide Number Placeholder 3">
            <a:extLst>
              <a:ext uri="{FF2B5EF4-FFF2-40B4-BE49-F238E27FC236}">
                <a16:creationId xmlns:a16="http://schemas.microsoft.com/office/drawing/2014/main" id="{9D4B1A91-1A83-4D8A-A091-BEBAA305BF40}"/>
              </a:ext>
            </a:extLst>
          </p:cNvPr>
          <p:cNvSpPr>
            <a:spLocks noGrp="1"/>
          </p:cNvSpPr>
          <p:nvPr>
            <p:ph type="sldNum" sz="quarter" idx="12"/>
          </p:nvPr>
        </p:nvSpPr>
        <p:spPr/>
        <p:txBody>
          <a:bodyPr/>
          <a:lstStyle/>
          <a:p>
            <a:fld id="{6ACDFF67-9B38-45CF-9196-11D348A2D195}" type="slidenum">
              <a:rPr lang="en-US" smtClean="0"/>
              <a:t>15</a:t>
            </a:fld>
            <a:endParaRPr lang="en-US" dirty="0"/>
          </a:p>
        </p:txBody>
      </p:sp>
    </p:spTree>
    <p:extLst>
      <p:ext uri="{BB962C8B-B14F-4D97-AF65-F5344CB8AC3E}">
        <p14:creationId xmlns:p14="http://schemas.microsoft.com/office/powerpoint/2010/main" val="213414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7CCA-FCD7-47DB-AB06-DE7308726A8C}"/>
              </a:ext>
            </a:extLst>
          </p:cNvPr>
          <p:cNvSpPr>
            <a:spLocks noGrp="1"/>
          </p:cNvSpPr>
          <p:nvPr>
            <p:ph type="title"/>
          </p:nvPr>
        </p:nvSpPr>
        <p:spPr/>
        <p:txBody>
          <a:bodyPr/>
          <a:lstStyle/>
          <a:p>
            <a:r>
              <a:rPr lang="en-US" b="1" dirty="0"/>
              <a:t>FAQS - What are the guidelines for if a student is ill?</a:t>
            </a:r>
            <a:endParaRPr lang="en-US" dirty="0"/>
          </a:p>
        </p:txBody>
      </p:sp>
      <p:sp>
        <p:nvSpPr>
          <p:cNvPr id="3" name="Content Placeholder 2">
            <a:extLst>
              <a:ext uri="{FF2B5EF4-FFF2-40B4-BE49-F238E27FC236}">
                <a16:creationId xmlns:a16="http://schemas.microsoft.com/office/drawing/2014/main" id="{7EEBE69D-B427-43C6-90BD-8F787325B33B}"/>
              </a:ext>
            </a:extLst>
          </p:cNvPr>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en-US" sz="1800" dirty="0">
                <a:ea typeface="Calibri" panose="020F0502020204030204" pitchFamily="34" charset="0"/>
                <a:cs typeface="Times New Roman" panose="02020603050405020304" pitchFamily="18" charset="0"/>
              </a:rPr>
              <a:t>To ensure the safety of all in the classroom, instructors teaching face-to-face classes should inform students they will not be academically punished for missing class when ill or when quarantining due to a COVID-19 exposure circumstances. If any employee or student indicates they have any COVID-19 symptoms, they might have COVID-19 and should immediately leave the classroom. </a:t>
            </a:r>
          </a:p>
          <a:p>
            <a:pPr marL="0" marR="0" indent="0">
              <a:lnSpc>
                <a:spcPct val="107000"/>
              </a:lnSpc>
              <a:spcBef>
                <a:spcPts val="0"/>
              </a:spcBef>
              <a:spcAft>
                <a:spcPts val="800"/>
              </a:spcAft>
              <a:buNone/>
            </a:pPr>
            <a:endParaRPr lang="en-US" sz="1800" dirty="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t>Every student is to attend class regularly. Faculty may consult with college counselors and deans on student regarding classroom issues, attendance, or other academic concerns. The instructor has the right to drop any student with excessive absences (as defined by the instructor), which in the instructor’s judgement will prevent the student from meeting the objectives of the course.</a:t>
            </a:r>
          </a:p>
          <a:p>
            <a:pPr marL="0" indent="0">
              <a:lnSpc>
                <a:spcPct val="107000"/>
              </a:lnSpc>
              <a:spcBef>
                <a:spcPts val="0"/>
              </a:spcBef>
              <a:spcAft>
                <a:spcPts val="800"/>
              </a:spcAft>
              <a:buNone/>
            </a:pPr>
            <a:endParaRPr lang="en-US" sz="1800" dirty="0">
              <a:ea typeface="Calibri" panose="020F0502020204030204" pitchFamily="34" charset="0"/>
              <a:cs typeface="Times New Roman" panose="02020603050405020304" pitchFamily="18" charset="0"/>
            </a:endParaRPr>
          </a:p>
          <a:p>
            <a:r>
              <a:rPr lang="en-US" sz="1800" dirty="0">
                <a:ea typeface="Calibri" panose="020F0502020204030204" pitchFamily="34" charset="0"/>
              </a:rPr>
              <a:t>Excused Withdrawal (EW), may be a good option for students who become ill from COVID-19.  An excused withdrawal is authorized by </a:t>
            </a:r>
            <a:r>
              <a:rPr lang="en-US" sz="1800" u="sng" dirty="0">
                <a:solidFill>
                  <a:srgbClr val="0563C1"/>
                </a:solidFill>
                <a:ea typeface="Calibri" panose="020F0502020204030204" pitchFamily="34" charset="0"/>
                <a:cs typeface="Times New Roman" panose="02020603050405020304" pitchFamily="18" charset="0"/>
                <a:hlinkClick r:id="rId2"/>
              </a:rPr>
              <a:t>Administrative Procedure 4230, Grading Symbols</a:t>
            </a:r>
            <a:r>
              <a:rPr lang="en-US" sz="1800" dirty="0">
                <a:ea typeface="Calibri" panose="020F0502020204030204" pitchFamily="34" charset="0"/>
              </a:rPr>
              <a:t>. </a:t>
            </a:r>
            <a:endParaRPr lang="en-US" sz="1800" dirty="0"/>
          </a:p>
          <a:p>
            <a:endParaRPr lang="en-US" dirty="0"/>
          </a:p>
        </p:txBody>
      </p:sp>
      <p:sp>
        <p:nvSpPr>
          <p:cNvPr id="4" name="Slide Number Placeholder 3">
            <a:extLst>
              <a:ext uri="{FF2B5EF4-FFF2-40B4-BE49-F238E27FC236}">
                <a16:creationId xmlns:a16="http://schemas.microsoft.com/office/drawing/2014/main" id="{BF5A45D8-F53D-47C9-A979-1050543F6EE4}"/>
              </a:ext>
            </a:extLst>
          </p:cNvPr>
          <p:cNvSpPr>
            <a:spLocks noGrp="1"/>
          </p:cNvSpPr>
          <p:nvPr>
            <p:ph type="sldNum" sz="quarter" idx="12"/>
          </p:nvPr>
        </p:nvSpPr>
        <p:spPr/>
        <p:txBody>
          <a:bodyPr/>
          <a:lstStyle/>
          <a:p>
            <a:fld id="{6ACDFF67-9B38-45CF-9196-11D348A2D195}" type="slidenum">
              <a:rPr lang="en-US" smtClean="0"/>
              <a:t>16</a:t>
            </a:fld>
            <a:endParaRPr lang="en-US" dirty="0"/>
          </a:p>
        </p:txBody>
      </p:sp>
    </p:spTree>
    <p:extLst>
      <p:ext uri="{BB962C8B-B14F-4D97-AF65-F5344CB8AC3E}">
        <p14:creationId xmlns:p14="http://schemas.microsoft.com/office/powerpoint/2010/main" val="59448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1E58-D371-482C-A846-FAF6CF705080}"/>
              </a:ext>
            </a:extLst>
          </p:cNvPr>
          <p:cNvSpPr>
            <a:spLocks noGrp="1"/>
          </p:cNvSpPr>
          <p:nvPr>
            <p:ph type="title"/>
          </p:nvPr>
        </p:nvSpPr>
        <p:spPr/>
        <p:txBody>
          <a:bodyPr/>
          <a:lstStyle/>
          <a:p>
            <a:r>
              <a:rPr lang="en-US" b="1" dirty="0"/>
              <a:t>FAQS – Are dual enrollment students subject to this policy?</a:t>
            </a:r>
            <a:endParaRPr lang="en-US" dirty="0"/>
          </a:p>
        </p:txBody>
      </p:sp>
      <p:sp>
        <p:nvSpPr>
          <p:cNvPr id="3" name="Content Placeholder 2">
            <a:extLst>
              <a:ext uri="{FF2B5EF4-FFF2-40B4-BE49-F238E27FC236}">
                <a16:creationId xmlns:a16="http://schemas.microsoft.com/office/drawing/2014/main" id="{F86A94BE-3D35-4A9E-A508-97A487B2261D}"/>
              </a:ext>
            </a:extLst>
          </p:cNvPr>
          <p:cNvSpPr>
            <a:spLocks noGrp="1"/>
          </p:cNvSpPr>
          <p:nvPr>
            <p:ph idx="1"/>
          </p:nvPr>
        </p:nvSpPr>
        <p:spPr/>
        <p:txBody>
          <a:bodyPr/>
          <a:lstStyle/>
          <a:p>
            <a:r>
              <a:rPr lang="en-US" dirty="0">
                <a:ea typeface="Calibri" panose="020F0502020204030204" pitchFamily="34" charset="0"/>
                <a:cs typeface="Times New Roman" panose="02020603050405020304" pitchFamily="18" charset="0"/>
              </a:rPr>
              <a:t>Dual enrollment students who only take classes that are </a:t>
            </a:r>
            <a:r>
              <a:rPr lang="en-US" b="1" u="sng" dirty="0">
                <a:ea typeface="Calibri" panose="020F0502020204030204" pitchFamily="34" charset="0"/>
                <a:cs typeface="Times New Roman" panose="02020603050405020304" pitchFamily="18" charset="0"/>
              </a:rPr>
              <a:t>held entirely at their high school</a:t>
            </a:r>
            <a:r>
              <a:rPr lang="en-US" dirty="0">
                <a:ea typeface="Calibri" panose="020F0502020204030204" pitchFamily="34" charset="0"/>
                <a:cs typeface="Times New Roman" panose="02020603050405020304" pitchFamily="18" charset="0"/>
              </a:rPr>
              <a:t>, need to comply with their high school district COVID-19 policies. If a dual enrollment student takes face-to-face courses at any YCCD campus or uses any face-to-face student services at any YCCD campus location, they must comply with all YCCD district policies.  Additionally, all dual enrollment students, regardless of where the course is held, must complete the COVID-19 Notice of Risks and Vaccination and Test Information forms. These are in the Self-Service portal. </a:t>
            </a:r>
          </a:p>
          <a:p>
            <a:endParaRPr lang="en-US" dirty="0"/>
          </a:p>
        </p:txBody>
      </p:sp>
      <p:sp>
        <p:nvSpPr>
          <p:cNvPr id="4" name="Slide Number Placeholder 3">
            <a:extLst>
              <a:ext uri="{FF2B5EF4-FFF2-40B4-BE49-F238E27FC236}">
                <a16:creationId xmlns:a16="http://schemas.microsoft.com/office/drawing/2014/main" id="{18A732EE-3F9D-4F1D-BADA-A23576A01CEF}"/>
              </a:ext>
            </a:extLst>
          </p:cNvPr>
          <p:cNvSpPr>
            <a:spLocks noGrp="1"/>
          </p:cNvSpPr>
          <p:nvPr>
            <p:ph type="sldNum" sz="quarter" idx="12"/>
          </p:nvPr>
        </p:nvSpPr>
        <p:spPr/>
        <p:txBody>
          <a:bodyPr/>
          <a:lstStyle/>
          <a:p>
            <a:fld id="{6ACDFF67-9B38-45CF-9196-11D348A2D195}" type="slidenum">
              <a:rPr lang="en-US" smtClean="0"/>
              <a:t>17</a:t>
            </a:fld>
            <a:endParaRPr lang="en-US" dirty="0"/>
          </a:p>
        </p:txBody>
      </p:sp>
    </p:spTree>
    <p:extLst>
      <p:ext uri="{BB962C8B-B14F-4D97-AF65-F5344CB8AC3E}">
        <p14:creationId xmlns:p14="http://schemas.microsoft.com/office/powerpoint/2010/main" val="209667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596A-ECA9-423C-8A1E-D0B5BBE6D6F2}"/>
              </a:ext>
            </a:extLst>
          </p:cNvPr>
          <p:cNvSpPr>
            <a:spLocks noGrp="1"/>
          </p:cNvSpPr>
          <p:nvPr>
            <p:ph type="title"/>
          </p:nvPr>
        </p:nvSpPr>
        <p:spPr/>
        <p:txBody>
          <a:bodyPr>
            <a:normAutofit fontScale="90000"/>
          </a:bodyPr>
          <a:lstStyle/>
          <a:p>
            <a:r>
              <a:rPr lang="en-US" b="1" dirty="0"/>
              <a:t>FAQS - Can a student request an extension of the due date to get vaccinated or tested?</a:t>
            </a:r>
            <a:endParaRPr lang="en-US" dirty="0"/>
          </a:p>
        </p:txBody>
      </p:sp>
      <p:sp>
        <p:nvSpPr>
          <p:cNvPr id="3" name="Content Placeholder 2">
            <a:extLst>
              <a:ext uri="{FF2B5EF4-FFF2-40B4-BE49-F238E27FC236}">
                <a16:creationId xmlns:a16="http://schemas.microsoft.com/office/drawing/2014/main" id="{117CA977-4C3E-45DC-B3E2-09E52E042EF4}"/>
              </a:ext>
            </a:extLst>
          </p:cNvPr>
          <p:cNvSpPr>
            <a:spLocks noGrp="1"/>
          </p:cNvSpPr>
          <p:nvPr>
            <p:ph idx="1"/>
          </p:nvPr>
        </p:nvSpPr>
        <p:spPr/>
        <p:txBody>
          <a:bodyPr/>
          <a:lstStyle/>
          <a:p>
            <a:r>
              <a:rPr lang="en-US" dirty="0"/>
              <a:t>No, there are no extensions for the vaccine or testing requirements.  If students are not fully vaccinated by January 24, 2022, they are not allowed on any YCCD district or campus facility unless they submit to weekly testing. </a:t>
            </a:r>
          </a:p>
          <a:p>
            <a:endParaRPr lang="en-US" dirty="0"/>
          </a:p>
        </p:txBody>
      </p:sp>
      <p:sp>
        <p:nvSpPr>
          <p:cNvPr id="4" name="Slide Number Placeholder 3">
            <a:extLst>
              <a:ext uri="{FF2B5EF4-FFF2-40B4-BE49-F238E27FC236}">
                <a16:creationId xmlns:a16="http://schemas.microsoft.com/office/drawing/2014/main" id="{040330C2-A5D3-4382-9DFD-3423441C073A}"/>
              </a:ext>
            </a:extLst>
          </p:cNvPr>
          <p:cNvSpPr>
            <a:spLocks noGrp="1"/>
          </p:cNvSpPr>
          <p:nvPr>
            <p:ph type="sldNum" sz="quarter" idx="12"/>
          </p:nvPr>
        </p:nvSpPr>
        <p:spPr/>
        <p:txBody>
          <a:bodyPr/>
          <a:lstStyle/>
          <a:p>
            <a:fld id="{6ACDFF67-9B38-45CF-9196-11D348A2D195}" type="slidenum">
              <a:rPr lang="en-US" smtClean="0"/>
              <a:t>18</a:t>
            </a:fld>
            <a:endParaRPr lang="en-US" dirty="0"/>
          </a:p>
        </p:txBody>
      </p:sp>
    </p:spTree>
    <p:extLst>
      <p:ext uri="{BB962C8B-B14F-4D97-AF65-F5344CB8AC3E}">
        <p14:creationId xmlns:p14="http://schemas.microsoft.com/office/powerpoint/2010/main" val="198844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5226-22E9-4BBB-950E-BC997A30C0F2}"/>
              </a:ext>
            </a:extLst>
          </p:cNvPr>
          <p:cNvSpPr>
            <a:spLocks noGrp="1"/>
          </p:cNvSpPr>
          <p:nvPr>
            <p:ph type="title"/>
          </p:nvPr>
        </p:nvSpPr>
        <p:spPr/>
        <p:txBody>
          <a:bodyPr>
            <a:noAutofit/>
          </a:bodyPr>
          <a:lstStyle/>
          <a:p>
            <a:r>
              <a:rPr lang="en-US" sz="2800" b="1" dirty="0"/>
              <a:t>FAQ - What happens if a student comes on campus and is not fully vaccinated or current on testing or does not have a Green Campus Pass?</a:t>
            </a:r>
            <a:br>
              <a:rPr lang="en-US" sz="2800" dirty="0"/>
            </a:br>
            <a:endParaRPr lang="en-US" sz="2800" dirty="0"/>
          </a:p>
        </p:txBody>
      </p:sp>
      <p:sp>
        <p:nvSpPr>
          <p:cNvPr id="3" name="Content Placeholder 2">
            <a:extLst>
              <a:ext uri="{FF2B5EF4-FFF2-40B4-BE49-F238E27FC236}">
                <a16:creationId xmlns:a16="http://schemas.microsoft.com/office/drawing/2014/main" id="{4B6BD848-270B-4D93-96BD-F49797A5C176}"/>
              </a:ext>
            </a:extLst>
          </p:cNvPr>
          <p:cNvSpPr>
            <a:spLocks noGrp="1"/>
          </p:cNvSpPr>
          <p:nvPr>
            <p:ph idx="1"/>
          </p:nvPr>
        </p:nvSpPr>
        <p:spPr/>
        <p:txBody>
          <a:bodyPr>
            <a:normAutofit fontScale="85000" lnSpcReduction="10000"/>
          </a:bodyPr>
          <a:lstStyle/>
          <a:p>
            <a:r>
              <a:rPr lang="en-US" dirty="0"/>
              <a:t>Student services faculty, classified staff, and administrators can check a student’s campus pass to verify a student is clear to be on campus to utilize face-to-face campus services or attend a face-to-face class.</a:t>
            </a:r>
            <a:r>
              <a:rPr lang="en-US" dirty="0">
                <a:ea typeface="Calibri" panose="020F0502020204030204" pitchFamily="34" charset="0"/>
              </a:rPr>
              <a:t> </a:t>
            </a:r>
            <a:r>
              <a:rPr lang="en-US" dirty="0">
                <a:ea typeface="Calibri" panose="020F0502020204030204" pitchFamily="34" charset="0"/>
                <a:cs typeface="Times New Roman" panose="02020603050405020304" pitchFamily="18" charset="0"/>
              </a:rPr>
              <a:t>If faculty, classified staff, or administrators know that a student is on campus without being fully cleared, the following steps will be followed:</a:t>
            </a:r>
          </a:p>
          <a:p>
            <a:pPr marL="0" marR="0" indent="0">
              <a:lnSpc>
                <a:spcPct val="107000"/>
              </a:lnSpc>
              <a:spcBef>
                <a:spcPts val="0"/>
              </a:spcBef>
              <a:spcAft>
                <a:spcPts val="800"/>
              </a:spcAft>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1900" dirty="0">
                <a:latin typeface="Arial" panose="020B0604020202020204" pitchFamily="34" charset="0"/>
                <a:ea typeface="Calibri" panose="020F0502020204030204" pitchFamily="34" charset="0"/>
                <a:cs typeface="Times New Roman" panose="02020603050405020304" pitchFamily="18" charset="0"/>
              </a:rPr>
              <a:t>	1) Give the student a card with a website link to COVID Tracker in the YCCD single sign on 	portal and the YCCD vaccine and testing policy. Students should check this immediately to 	find out why they are not cleared to be on campus. Cards will also be available at division 	offices, in student services areas, and will be distributed to employee mailboxes.</a:t>
            </a:r>
          </a:p>
          <a:p>
            <a:pPr marL="0" marR="0" lvl="0" indent="0">
              <a:lnSpc>
                <a:spcPct val="107000"/>
              </a:lnSpc>
              <a:spcBef>
                <a:spcPts val="0"/>
              </a:spcBef>
              <a:spcAft>
                <a:spcPts val="0"/>
              </a:spcAft>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900" dirty="0">
                <a:latin typeface="Arial" panose="020B0604020202020204" pitchFamily="34" charset="0"/>
                <a:ea typeface="Calibri" panose="020F0502020204030204" pitchFamily="34" charset="0"/>
                <a:cs typeface="Times New Roman" panose="02020603050405020304" pitchFamily="18" charset="0"/>
              </a:rPr>
              <a:t>	2) Direct the student to contact the District COVID-19 manager within 24 hours (contact 	information will be on the card).  </a:t>
            </a:r>
          </a:p>
          <a:p>
            <a:pPr marL="342900" marR="0" lvl="0" indent="-342900">
              <a:lnSpc>
                <a:spcPct val="107000"/>
              </a:lnSpc>
              <a:spcBef>
                <a:spcPts val="0"/>
              </a:spcBef>
              <a:spcAft>
                <a:spcPts val="0"/>
              </a:spcAft>
              <a:buFont typeface="+mj-lt"/>
              <a:buAutoNum type="arabicParen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900" dirty="0">
                <a:latin typeface="Arial" panose="020B0604020202020204" pitchFamily="34" charset="0"/>
                <a:ea typeface="Calibri" panose="020F0502020204030204" pitchFamily="34" charset="0"/>
                <a:cs typeface="Times New Roman" panose="02020603050405020304" pitchFamily="18" charset="0"/>
              </a:rPr>
              <a:t>	3) Instruct the student to leave campus immediately.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08DA030C-A9C8-4448-BAF0-6BB778DC15DC}"/>
              </a:ext>
            </a:extLst>
          </p:cNvPr>
          <p:cNvSpPr>
            <a:spLocks noGrp="1"/>
          </p:cNvSpPr>
          <p:nvPr>
            <p:ph type="sldNum" sz="quarter" idx="12"/>
          </p:nvPr>
        </p:nvSpPr>
        <p:spPr/>
        <p:txBody>
          <a:bodyPr/>
          <a:lstStyle/>
          <a:p>
            <a:fld id="{6ACDFF67-9B38-45CF-9196-11D348A2D195}" type="slidenum">
              <a:rPr lang="en-US" smtClean="0"/>
              <a:t>19</a:t>
            </a:fld>
            <a:endParaRPr lang="en-US" dirty="0"/>
          </a:p>
        </p:txBody>
      </p:sp>
    </p:spTree>
    <p:extLst>
      <p:ext uri="{BB962C8B-B14F-4D97-AF65-F5344CB8AC3E}">
        <p14:creationId xmlns:p14="http://schemas.microsoft.com/office/powerpoint/2010/main" val="196264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6C9779-3445-4882-AC63-F07BE4560692}"/>
              </a:ext>
            </a:extLst>
          </p:cNvPr>
          <p:cNvSpPr>
            <a:spLocks noGrp="1"/>
          </p:cNvSpPr>
          <p:nvPr>
            <p:ph type="sldNum" sz="quarter" idx="12"/>
          </p:nvPr>
        </p:nvSpPr>
        <p:spPr>
          <a:xfrm>
            <a:off x="8590666" y="6041362"/>
            <a:ext cx="683339" cy="365125"/>
          </a:xfrm>
        </p:spPr>
        <p:txBody>
          <a:bodyPr/>
          <a:lstStyle/>
          <a:p>
            <a:fld id="{6ACDFF67-9B38-45CF-9196-11D348A2D195}" type="slidenum">
              <a:rPr lang="en-US" smtClean="0"/>
              <a:t>2</a:t>
            </a:fld>
            <a:endParaRPr lang="en-US" dirty="0"/>
          </a:p>
        </p:txBody>
      </p:sp>
      <p:graphicFrame>
        <p:nvGraphicFramePr>
          <p:cNvPr id="8" name="Table 8">
            <a:extLst>
              <a:ext uri="{FF2B5EF4-FFF2-40B4-BE49-F238E27FC236}">
                <a16:creationId xmlns:a16="http://schemas.microsoft.com/office/drawing/2014/main" id="{95C237CD-5363-42B6-8D25-FE822D40AF1C}"/>
              </a:ext>
            </a:extLst>
          </p:cNvPr>
          <p:cNvGraphicFramePr>
            <a:graphicFrameLocks noGrp="1"/>
          </p:cNvGraphicFramePr>
          <p:nvPr>
            <p:extLst>
              <p:ext uri="{D42A27DB-BD31-4B8C-83A1-F6EECF244321}">
                <p14:modId xmlns:p14="http://schemas.microsoft.com/office/powerpoint/2010/main" val="1111135404"/>
              </p:ext>
            </p:extLst>
          </p:nvPr>
        </p:nvGraphicFramePr>
        <p:xfrm>
          <a:off x="93522" y="83128"/>
          <a:ext cx="11932224" cy="6683334"/>
        </p:xfrm>
        <a:graphic>
          <a:graphicData uri="http://schemas.openxmlformats.org/drawingml/2006/table">
            <a:tbl>
              <a:tblPr firstRow="1" bandRow="1">
                <a:tableStyleId>{5C22544A-7EE6-4342-B048-85BDC9FD1C3A}</a:tableStyleId>
              </a:tblPr>
              <a:tblGrid>
                <a:gridCol w="3654953">
                  <a:extLst>
                    <a:ext uri="{9D8B030D-6E8A-4147-A177-3AD203B41FA5}">
                      <a16:colId xmlns:a16="http://schemas.microsoft.com/office/drawing/2014/main" val="2852825617"/>
                    </a:ext>
                  </a:extLst>
                </a:gridCol>
                <a:gridCol w="2733270">
                  <a:extLst>
                    <a:ext uri="{9D8B030D-6E8A-4147-A177-3AD203B41FA5}">
                      <a16:colId xmlns:a16="http://schemas.microsoft.com/office/drawing/2014/main" val="2140002282"/>
                    </a:ext>
                  </a:extLst>
                </a:gridCol>
                <a:gridCol w="2888191">
                  <a:extLst>
                    <a:ext uri="{9D8B030D-6E8A-4147-A177-3AD203B41FA5}">
                      <a16:colId xmlns:a16="http://schemas.microsoft.com/office/drawing/2014/main" val="1304882470"/>
                    </a:ext>
                  </a:extLst>
                </a:gridCol>
                <a:gridCol w="2655810">
                  <a:extLst>
                    <a:ext uri="{9D8B030D-6E8A-4147-A177-3AD203B41FA5}">
                      <a16:colId xmlns:a16="http://schemas.microsoft.com/office/drawing/2014/main" val="2932546054"/>
                    </a:ext>
                  </a:extLst>
                </a:gridCol>
              </a:tblGrid>
              <a:tr h="325528">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Isolation and Quarantine Guidelines (Effective 1/14/2022)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93560078"/>
                  </a:ext>
                </a:extLst>
              </a:tr>
              <a:tr h="5661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n>
                            <a:solidFill>
                              <a:schemeClr val="tx2"/>
                            </a:solidFill>
                          </a:ln>
                        </a:rPr>
                        <a:t>Tested Positive for COVID-19</a:t>
                      </a:r>
                    </a:p>
                    <a:p>
                      <a:endParaRPr lang="en-US" sz="1600" dirty="0">
                        <a:ln>
                          <a:solidFill>
                            <a:schemeClr val="tx2"/>
                          </a:solidFill>
                        </a:ln>
                      </a:endParaRPr>
                    </a:p>
                  </a:txBody>
                  <a:tcPr anchorCtr="1">
                    <a:solidFill>
                      <a:schemeClr val="accent1">
                        <a:lumMod val="60000"/>
                        <a:lumOff val="40000"/>
                      </a:schemeClr>
                    </a:solidFill>
                  </a:tcPr>
                </a:tc>
                <a:tc gridSpan="3">
                  <a:txBody>
                    <a:bodyPr/>
                    <a:lstStyle/>
                    <a:p>
                      <a:pPr algn="ctr"/>
                      <a:r>
                        <a:rPr lang="en-US" sz="1600" dirty="0">
                          <a:ln>
                            <a:solidFill>
                              <a:schemeClr val="tx2"/>
                            </a:solidFill>
                          </a:ln>
                        </a:rPr>
                        <a:t> Exposed to someone with COVID-19</a:t>
                      </a:r>
                    </a:p>
                  </a:txBody>
                  <a:tcPr anchorCtr="1">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56500358"/>
                  </a:ext>
                </a:extLst>
              </a:tr>
              <a:tr h="2210526">
                <a:tc>
                  <a:txBody>
                    <a:bodyPr/>
                    <a:lstStyle/>
                    <a:p>
                      <a:pPr marL="285750" indent="-285750">
                        <a:buFont typeface="Wingdings" panose="05000000000000000000" pitchFamily="2" charset="2"/>
                        <a:buChar char="v"/>
                      </a:pPr>
                      <a:r>
                        <a:rPr lang="en-US" sz="1200" kern="1200" dirty="0">
                          <a:solidFill>
                            <a:schemeClr val="dk1"/>
                          </a:solidFill>
                          <a:latin typeface="+mn-lt"/>
                          <a:ea typeface="+mn-ea"/>
                          <a:cs typeface="+mn-cs"/>
                        </a:rPr>
                        <a:t>All employees, regardless of vaccination status, previous infection, or present lack of symptoms. </a:t>
                      </a:r>
                    </a:p>
                  </a:txBody>
                  <a:tcPr>
                    <a:solidFill>
                      <a:schemeClr val="accent2">
                        <a:lumMod val="75000"/>
                      </a:schemeClr>
                    </a:solidFill>
                  </a:tcPr>
                </a:tc>
                <a:tc>
                  <a:txBody>
                    <a:bodyPr/>
                    <a:lstStyle/>
                    <a:p>
                      <a:pPr marL="285750" indent="-285750">
                        <a:buFont typeface="Wingdings" panose="05000000000000000000" pitchFamily="2" charset="2"/>
                        <a:buChar char="v"/>
                      </a:pPr>
                      <a:r>
                        <a:rPr lang="en-US" sz="1200" b="1" dirty="0">
                          <a:effectLst>
                            <a:outerShdw blurRad="50800" dist="38100" dir="18900000" algn="bl" rotWithShape="0">
                              <a:prstClr val="black">
                                <a:alpha val="40000"/>
                              </a:prstClr>
                            </a:outerShdw>
                          </a:effectLst>
                        </a:rPr>
                        <a:t>Boosted </a:t>
                      </a:r>
                    </a:p>
                    <a:p>
                      <a:pPr marL="0" indent="0">
                        <a:buFont typeface="Arial" panose="020B0604020202020204" pitchFamily="34" charset="0"/>
                        <a:buNone/>
                      </a:pPr>
                      <a:r>
                        <a:rPr lang="en-US" sz="1200" dirty="0"/>
                        <a:t>                 </a:t>
                      </a:r>
                      <a:r>
                        <a:rPr lang="en-US" sz="1200" dirty="0">
                          <a:solidFill>
                            <a:schemeClr val="bg1">
                              <a:lumMod val="75000"/>
                            </a:schemeClr>
                          </a:solidFill>
                        </a:rPr>
                        <a:t>or</a:t>
                      </a:r>
                    </a:p>
                    <a:p>
                      <a:pPr marL="285750" indent="-285750">
                        <a:buFont typeface="Wingdings" panose="05000000000000000000" pitchFamily="2" charset="2"/>
                        <a:buChar char="v"/>
                      </a:pPr>
                      <a:r>
                        <a:rPr lang="en-US" sz="1200" dirty="0"/>
                        <a:t>Fully vaccinated (</a:t>
                      </a:r>
                      <a:r>
                        <a:rPr lang="en-US" sz="1200" dirty="0" err="1"/>
                        <a:t>Moderna</a:t>
                      </a:r>
                      <a:r>
                        <a:rPr lang="en-US" sz="1200" dirty="0"/>
                        <a:t> and Pfizer) withing the last 6 months (not eligible for the booster shot)</a:t>
                      </a:r>
                    </a:p>
                    <a:p>
                      <a:pPr marL="0" indent="0">
                        <a:buFont typeface="Arial" panose="020B0604020202020204" pitchFamily="34" charset="0"/>
                        <a:buNone/>
                      </a:pPr>
                      <a:r>
                        <a:rPr lang="en-US" sz="1200" dirty="0"/>
                        <a:t>                </a:t>
                      </a:r>
                      <a:r>
                        <a:rPr lang="en-US" sz="1200" dirty="0">
                          <a:solidFill>
                            <a:schemeClr val="bg1">
                              <a:lumMod val="75000"/>
                            </a:schemeClr>
                          </a:solidFill>
                        </a:rPr>
                        <a:t>or</a:t>
                      </a:r>
                    </a:p>
                    <a:p>
                      <a:pPr marL="285750" indent="-285750">
                        <a:buFont typeface="Wingdings" panose="05000000000000000000" pitchFamily="2" charset="2"/>
                        <a:buChar char="v"/>
                      </a:pPr>
                      <a:r>
                        <a:rPr lang="en-US" sz="1200" dirty="0"/>
                        <a:t>Completed primary series of J&amp;J withing the last 2 months</a:t>
                      </a:r>
                    </a:p>
                    <a:p>
                      <a:endParaRPr lang="en-US" sz="1600" dirty="0"/>
                    </a:p>
                  </a:txBody>
                  <a:tcPr>
                    <a:solidFill>
                      <a:schemeClr val="accent2">
                        <a:lumMod val="75000"/>
                      </a:schemeClr>
                    </a:solidFill>
                  </a:tcPr>
                </a:tc>
                <a:tc>
                  <a:txBody>
                    <a:bodyPr/>
                    <a:lstStyle/>
                    <a:p>
                      <a:pPr marL="285750" indent="-285750">
                        <a:buFont typeface="Wingdings" panose="05000000000000000000" pitchFamily="2" charset="2"/>
                        <a:buChar char="v"/>
                      </a:pPr>
                      <a:r>
                        <a:rPr lang="en-US" sz="1200" kern="1200" dirty="0">
                          <a:solidFill>
                            <a:schemeClr val="dk1"/>
                          </a:solidFill>
                          <a:latin typeface="+mn-lt"/>
                          <a:ea typeface="+mn-ea"/>
                          <a:cs typeface="+mn-cs"/>
                        </a:rPr>
                        <a:t>Vaccinated (</a:t>
                      </a:r>
                      <a:r>
                        <a:rPr lang="en-US" sz="1200" kern="1200" dirty="0" err="1">
                          <a:solidFill>
                            <a:schemeClr val="dk1"/>
                          </a:solidFill>
                          <a:latin typeface="+mn-lt"/>
                          <a:ea typeface="+mn-ea"/>
                          <a:cs typeface="+mn-cs"/>
                        </a:rPr>
                        <a:t>Moderna</a:t>
                      </a:r>
                      <a:r>
                        <a:rPr lang="en-US" sz="1200" kern="1200" dirty="0">
                          <a:solidFill>
                            <a:schemeClr val="dk1"/>
                          </a:solidFill>
                          <a:latin typeface="+mn-lt"/>
                          <a:ea typeface="+mn-ea"/>
                          <a:cs typeface="+mn-cs"/>
                        </a:rPr>
                        <a:t> and Pfizer) over 6 months ago and </a:t>
                      </a:r>
                      <a:r>
                        <a:rPr lang="en-US" sz="1200" b="1" kern="1200" dirty="0">
                          <a:solidFill>
                            <a:schemeClr val="dk1"/>
                          </a:solidFill>
                          <a:effectLst>
                            <a:outerShdw blurRad="50800" dist="38100" dir="18900000" algn="bl" rotWithShape="0">
                              <a:prstClr val="black">
                                <a:alpha val="40000"/>
                              </a:prstClr>
                            </a:outerShdw>
                          </a:effectLst>
                          <a:latin typeface="+mn-lt"/>
                          <a:ea typeface="+mn-ea"/>
                          <a:cs typeface="+mn-cs"/>
                        </a:rPr>
                        <a:t>not boosted</a:t>
                      </a:r>
                    </a:p>
                    <a:p>
                      <a:r>
                        <a:rPr lang="en-US" sz="1200" kern="1200" dirty="0">
                          <a:solidFill>
                            <a:schemeClr val="dk1"/>
                          </a:solidFill>
                          <a:latin typeface="+mn-lt"/>
                          <a:ea typeface="+mn-ea"/>
                          <a:cs typeface="+mn-cs"/>
                        </a:rPr>
                        <a:t>                  </a:t>
                      </a:r>
                      <a:r>
                        <a:rPr lang="en-US" sz="1200" kern="1200" dirty="0">
                          <a:solidFill>
                            <a:schemeClr val="bg1">
                              <a:lumMod val="75000"/>
                            </a:schemeClr>
                          </a:solidFill>
                          <a:latin typeface="+mn-lt"/>
                          <a:ea typeface="+mn-ea"/>
                          <a:cs typeface="+mn-cs"/>
                        </a:rPr>
                        <a:t>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kern="1200" dirty="0">
                          <a:solidFill>
                            <a:schemeClr val="dk1"/>
                          </a:solidFill>
                          <a:latin typeface="+mn-lt"/>
                          <a:ea typeface="+mn-ea"/>
                          <a:cs typeface="+mn-cs"/>
                        </a:rPr>
                        <a:t> Completed primary series of J&amp;J over 2 months ago and not boosted</a:t>
                      </a:r>
                    </a:p>
                    <a:p>
                      <a:endParaRPr lang="en-US" sz="1200" kern="1200" dirty="0">
                        <a:solidFill>
                          <a:schemeClr val="dk1"/>
                        </a:solidFill>
                        <a:latin typeface="+mn-lt"/>
                        <a:ea typeface="+mn-ea"/>
                        <a:cs typeface="+mn-cs"/>
                      </a:endParaRPr>
                    </a:p>
                  </a:txBody>
                  <a:tcPr>
                    <a:solidFill>
                      <a:schemeClr val="accent2">
                        <a:lumMod val="75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b="1" kern="1200" dirty="0">
                          <a:solidFill>
                            <a:schemeClr val="dk1"/>
                          </a:solidFill>
                          <a:effectLst>
                            <a:outerShdw blurRad="50800" dist="38100" dir="18900000" algn="bl" rotWithShape="0">
                              <a:prstClr val="black">
                                <a:alpha val="40000"/>
                              </a:prstClr>
                            </a:outerShdw>
                          </a:effectLst>
                          <a:latin typeface="+mn-lt"/>
                          <a:ea typeface="+mn-ea"/>
                          <a:cs typeface="+mn-cs"/>
                        </a:rPr>
                        <a:t>Unvaccinated </a:t>
                      </a:r>
                    </a:p>
                    <a:p>
                      <a:endParaRPr lang="en-US" sz="1600" dirty="0"/>
                    </a:p>
                  </a:txBody>
                  <a:tcPr>
                    <a:solidFill>
                      <a:schemeClr val="accent2">
                        <a:lumMod val="75000"/>
                      </a:schemeClr>
                    </a:solidFill>
                  </a:tcPr>
                </a:tc>
                <a:extLst>
                  <a:ext uri="{0D108BD9-81ED-4DB2-BD59-A6C34878D82A}">
                    <a16:rowId xmlns:a16="http://schemas.microsoft.com/office/drawing/2014/main" val="928891582"/>
                  </a:ext>
                </a:extLst>
              </a:tr>
              <a:tr h="2156611">
                <a:tc>
                  <a:txBody>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Isolate for </a:t>
                      </a:r>
                      <a:r>
                        <a:rPr lang="en-US" sz="1200" kern="1200" dirty="0">
                          <a:solidFill>
                            <a:schemeClr val="accent2">
                              <a:lumMod val="50000"/>
                            </a:schemeClr>
                          </a:solidFill>
                          <a:latin typeface="+mn-lt"/>
                          <a:ea typeface="+mn-ea"/>
                          <a:cs typeface="+mn-cs"/>
                        </a:rPr>
                        <a:t>5 days.</a:t>
                      </a:r>
                    </a:p>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kern="1200" dirty="0">
                          <a:solidFill>
                            <a:schemeClr val="accent2">
                              <a:lumMod val="50000"/>
                            </a:schemeClr>
                          </a:solidFill>
                          <a:latin typeface="+mn-lt"/>
                          <a:ea typeface="+mn-ea"/>
                          <a:cs typeface="+mn-cs"/>
                        </a:rPr>
                        <a:t>                  </a:t>
                      </a:r>
                      <a:r>
                        <a:rPr lang="en-US" sz="1200" kern="1200" dirty="0">
                          <a:solidFill>
                            <a:schemeClr val="tx1">
                              <a:lumMod val="85000"/>
                              <a:lumOff val="15000"/>
                            </a:schemeClr>
                          </a:solidFill>
                          <a:latin typeface="+mn-lt"/>
                          <a:ea typeface="+mn-ea"/>
                          <a:cs typeface="+mn-cs"/>
                        </a:rPr>
                        <a:t>and</a:t>
                      </a:r>
                      <a:endParaRPr lang="en-US" sz="1200" kern="1200" dirty="0">
                        <a:solidFill>
                          <a:schemeClr val="dk1"/>
                        </a:solidFill>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Test for COVID-19 again </a:t>
                      </a:r>
                      <a:r>
                        <a:rPr lang="en-US" sz="1200" kern="1200" dirty="0">
                          <a:solidFill>
                            <a:schemeClr val="accent2">
                              <a:lumMod val="50000"/>
                            </a:schemeClr>
                          </a:solidFill>
                          <a:latin typeface="+mn-lt"/>
                          <a:ea typeface="+mn-ea"/>
                          <a:cs typeface="+mn-cs"/>
                        </a:rPr>
                        <a:t>on day 5 (or later)</a:t>
                      </a:r>
                      <a:r>
                        <a:rPr lang="en-US" sz="1200" kern="1200" dirty="0">
                          <a:solidFill>
                            <a:schemeClr val="dk1"/>
                          </a:solidFill>
                          <a:latin typeface="+mn-lt"/>
                          <a:ea typeface="+mn-ea"/>
                          <a:cs typeface="+mn-cs"/>
                        </a:rPr>
                        <a:t> and receive a negative result. (either </a:t>
                      </a:r>
                      <a:r>
                        <a:rPr lang="en-US" sz="1200" kern="1200" dirty="0">
                          <a:solidFill>
                            <a:schemeClr val="accent2">
                              <a:lumMod val="50000"/>
                            </a:schemeClr>
                          </a:solidFill>
                          <a:latin typeface="+mn-lt"/>
                          <a:ea typeface="+mn-ea"/>
                          <a:cs typeface="+mn-cs"/>
                        </a:rPr>
                        <a:t>antigen or PCR test</a:t>
                      </a:r>
                      <a:r>
                        <a:rPr lang="en-US" sz="1200" kern="1200" dirty="0">
                          <a:solidFill>
                            <a:schemeClr val="dk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kern="1200" dirty="0">
                        <a:solidFill>
                          <a:schemeClr val="dk1"/>
                        </a:solidFill>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Isolate for </a:t>
                      </a:r>
                      <a:r>
                        <a:rPr lang="en-US" sz="1200" kern="1200" dirty="0">
                          <a:solidFill>
                            <a:schemeClr val="accent2">
                              <a:lumMod val="50000"/>
                            </a:schemeClr>
                          </a:solidFill>
                          <a:latin typeface="+mn-lt"/>
                          <a:ea typeface="+mn-ea"/>
                          <a:cs typeface="+mn-cs"/>
                        </a:rPr>
                        <a:t>10 days if cannot test or chooses not to test.</a:t>
                      </a:r>
                    </a:p>
                    <a:p>
                      <a:endParaRPr lang="en-US" sz="1400" dirty="0"/>
                    </a:p>
                  </a:txBody>
                  <a:tcPr/>
                </a:tc>
                <a:tc>
                  <a:txBody>
                    <a:bodyPr/>
                    <a:lstStyle/>
                    <a:p>
                      <a:pPr marL="285750" indent="-285750">
                        <a:buFont typeface="Courier New" panose="02070309020205020404" pitchFamily="49" charset="0"/>
                        <a:buChar char="o"/>
                      </a:pPr>
                      <a:r>
                        <a:rPr lang="en-US" sz="1200" kern="1200" dirty="0">
                          <a:solidFill>
                            <a:schemeClr val="dk1"/>
                          </a:solidFill>
                          <a:latin typeface="+mn-lt"/>
                          <a:ea typeface="+mn-ea"/>
                          <a:cs typeface="+mn-cs"/>
                        </a:rPr>
                        <a:t>Must </a:t>
                      </a:r>
                      <a:r>
                        <a:rPr lang="en-US" sz="1200" kern="1200" dirty="0">
                          <a:solidFill>
                            <a:schemeClr val="accent2">
                              <a:lumMod val="50000"/>
                            </a:schemeClr>
                          </a:solidFill>
                          <a:latin typeface="+mn-lt"/>
                          <a:ea typeface="+mn-ea"/>
                          <a:cs typeface="+mn-cs"/>
                        </a:rPr>
                        <a:t>test on day 5.</a:t>
                      </a:r>
                    </a:p>
                    <a:p>
                      <a:pPr marL="0" indent="0" algn="l" defTabSz="457200" rtl="0" eaLnBrk="1" latinLnBrk="0" hangingPunct="1">
                        <a:buFont typeface="Arial" panose="020B0604020202020204" pitchFamily="34" charset="0"/>
                        <a:buNone/>
                      </a:pPr>
                      <a:r>
                        <a:rPr lang="en-US" sz="1200" kern="1200" dirty="0">
                          <a:solidFill>
                            <a:schemeClr val="accent2">
                              <a:lumMod val="50000"/>
                            </a:schemeClr>
                          </a:solidFill>
                          <a:latin typeface="+mn-lt"/>
                          <a:ea typeface="+mn-ea"/>
                          <a:cs typeface="+mn-cs"/>
                        </a:rPr>
                        <a:t>                   </a:t>
                      </a:r>
                      <a:r>
                        <a:rPr lang="en-US" sz="1200" kern="1200" dirty="0">
                          <a:solidFill>
                            <a:schemeClr val="tx1">
                              <a:lumMod val="85000"/>
                              <a:lumOff val="15000"/>
                            </a:schemeClr>
                          </a:solidFill>
                          <a:latin typeface="+mn-lt"/>
                          <a:ea typeface="+mn-ea"/>
                          <a:cs typeface="+mn-cs"/>
                        </a:rPr>
                        <a:t>and</a:t>
                      </a:r>
                    </a:p>
                    <a:p>
                      <a:pPr marL="285750" indent="-285750">
                        <a:buFont typeface="Courier New" panose="02070309020205020404" pitchFamily="49" charset="0"/>
                        <a:buChar char="o"/>
                      </a:pPr>
                      <a:r>
                        <a:rPr lang="en-US" sz="1200" kern="1200" dirty="0">
                          <a:solidFill>
                            <a:schemeClr val="dk1"/>
                          </a:solidFill>
                          <a:latin typeface="+mn-lt"/>
                          <a:ea typeface="+mn-ea"/>
                          <a:cs typeface="+mn-cs"/>
                        </a:rPr>
                        <a:t>Wear a mask for 10 days after exposure.</a:t>
                      </a:r>
                    </a:p>
                  </a:txBody>
                  <a:tcPr/>
                </a:tc>
                <a:tc>
                  <a:txBody>
                    <a:bodyPr/>
                    <a:lstStyle/>
                    <a:p>
                      <a:pPr marL="285750" indent="-285750">
                        <a:buFont typeface="Courier New" panose="02070309020205020404" pitchFamily="49" charset="0"/>
                        <a:buChar char="o"/>
                      </a:pPr>
                      <a:r>
                        <a:rPr lang="en-US" sz="1200" kern="1200" dirty="0">
                          <a:solidFill>
                            <a:schemeClr val="dk1"/>
                          </a:solidFill>
                          <a:latin typeface="+mn-lt"/>
                          <a:ea typeface="+mn-ea"/>
                          <a:cs typeface="+mn-cs"/>
                        </a:rPr>
                        <a:t>Test </a:t>
                      </a:r>
                      <a:r>
                        <a:rPr lang="en-US" sz="1200" kern="1200" dirty="0">
                          <a:solidFill>
                            <a:schemeClr val="accent2">
                              <a:lumMod val="50000"/>
                            </a:schemeClr>
                          </a:solidFill>
                          <a:latin typeface="+mn-lt"/>
                          <a:ea typeface="+mn-ea"/>
                          <a:cs typeface="+mn-cs"/>
                        </a:rPr>
                        <a:t>3 to 5 days </a:t>
                      </a:r>
                      <a:r>
                        <a:rPr lang="en-US" sz="1200" kern="1200" dirty="0">
                          <a:solidFill>
                            <a:schemeClr val="dk1"/>
                          </a:solidFill>
                          <a:latin typeface="+mn-lt"/>
                          <a:ea typeface="+mn-ea"/>
                          <a:cs typeface="+mn-cs"/>
                        </a:rPr>
                        <a:t>after the last exposure and test negative.</a:t>
                      </a:r>
                    </a:p>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kern="1200" dirty="0">
                          <a:solidFill>
                            <a:schemeClr val="dk1"/>
                          </a:solidFill>
                          <a:latin typeface="+mn-lt"/>
                          <a:ea typeface="+mn-ea"/>
                          <a:cs typeface="+mn-cs"/>
                        </a:rPr>
                        <a:t>                    </a:t>
                      </a:r>
                      <a:r>
                        <a:rPr lang="en-US" sz="1200" kern="1200" dirty="0">
                          <a:solidFill>
                            <a:schemeClr val="tx1">
                              <a:lumMod val="85000"/>
                              <a:lumOff val="15000"/>
                            </a:schemeClr>
                          </a:solidFill>
                          <a:latin typeface="+mn-lt"/>
                          <a:ea typeface="+mn-ea"/>
                          <a:cs typeface="+mn-cs"/>
                        </a:rPr>
                        <a:t>and</a:t>
                      </a:r>
                      <a:endParaRPr lang="en-US" sz="1200" kern="1200" dirty="0">
                        <a:solidFill>
                          <a:schemeClr val="dk1"/>
                        </a:solidFill>
                        <a:latin typeface="+mn-lt"/>
                        <a:ea typeface="+mn-ea"/>
                        <a:cs typeface="+mn-cs"/>
                      </a:endParaRPr>
                    </a:p>
                    <a:p>
                      <a:pPr marL="285750" indent="-285750">
                        <a:buFont typeface="Courier New" panose="02070309020205020404" pitchFamily="49" charset="0"/>
                        <a:buChar char="o"/>
                      </a:pPr>
                      <a:r>
                        <a:rPr lang="en-US" sz="1200" kern="1200" dirty="0">
                          <a:solidFill>
                            <a:schemeClr val="dk1"/>
                          </a:solidFill>
                          <a:latin typeface="+mn-lt"/>
                          <a:ea typeface="+mn-ea"/>
                          <a:cs typeface="+mn-cs"/>
                        </a:rPr>
                        <a:t>Wear a well-fitting mask around others for a total of 10 days.</a:t>
                      </a:r>
                    </a:p>
                    <a:p>
                      <a:pPr marL="285750" indent="-285750">
                        <a:buFont typeface="Courier New" panose="02070309020205020404" pitchFamily="49" charset="0"/>
                        <a:buChar char="o"/>
                      </a:pPr>
                      <a:endParaRPr lang="en-US" sz="1200" kern="1200" dirty="0">
                        <a:solidFill>
                          <a:schemeClr val="dk1"/>
                        </a:solidFill>
                        <a:latin typeface="+mn-lt"/>
                        <a:ea typeface="+mn-ea"/>
                        <a:cs typeface="+mn-cs"/>
                      </a:endParaRPr>
                    </a:p>
                    <a:p>
                      <a:pPr marL="285750" indent="-285750">
                        <a:buFont typeface="Courier New" panose="02070309020205020404" pitchFamily="49" charset="0"/>
                        <a:buChar char="o"/>
                      </a:pPr>
                      <a:endParaRPr lang="en-US" sz="1200" kern="1200" dirty="0">
                        <a:solidFill>
                          <a:schemeClr val="dk1"/>
                        </a:solidFill>
                        <a:latin typeface="+mn-lt"/>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Quarantine for </a:t>
                      </a:r>
                      <a:r>
                        <a:rPr lang="en-US" sz="1200" kern="1200" dirty="0">
                          <a:solidFill>
                            <a:schemeClr val="accent2">
                              <a:lumMod val="50000"/>
                            </a:schemeClr>
                          </a:solidFill>
                          <a:latin typeface="+mn-lt"/>
                          <a:ea typeface="+mn-ea"/>
                          <a:cs typeface="+mn-cs"/>
                        </a:rPr>
                        <a:t>5 days</a:t>
                      </a:r>
                      <a:r>
                        <a:rPr lang="en-US" sz="1200" kern="1200" dirty="0">
                          <a:solidFill>
                            <a:schemeClr val="dk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                 </a:t>
                      </a:r>
                      <a:r>
                        <a:rPr lang="en-US" sz="1200" kern="1200" dirty="0">
                          <a:solidFill>
                            <a:schemeClr val="tx1">
                              <a:lumMod val="85000"/>
                              <a:lumOff val="15000"/>
                            </a:schemeClr>
                          </a:solidFill>
                          <a:latin typeface="+mn-lt"/>
                          <a:ea typeface="+mn-ea"/>
                          <a:cs typeface="+mn-cs"/>
                        </a:rPr>
                        <a:t>and</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accent2">
                              <a:lumMod val="50000"/>
                            </a:schemeClr>
                          </a:solidFill>
                          <a:latin typeface="+mn-lt"/>
                          <a:ea typeface="+mn-ea"/>
                          <a:cs typeface="+mn-cs"/>
                        </a:rPr>
                        <a:t>Test on day 5.</a:t>
                      </a:r>
                    </a:p>
                    <a:p>
                      <a:pPr marL="0" marR="0" lvl="0" indent="0" algn="l" defTabSz="4572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kern="1200" dirty="0">
                          <a:solidFill>
                            <a:schemeClr val="accent2">
                              <a:lumMod val="50000"/>
                            </a:schemeClr>
                          </a:solidFill>
                          <a:latin typeface="+mn-lt"/>
                          <a:ea typeface="+mn-ea"/>
                          <a:cs typeface="+mn-cs"/>
                        </a:rPr>
                        <a:t>                 </a:t>
                      </a:r>
                      <a:r>
                        <a:rPr lang="en-US" sz="1200" kern="1200" dirty="0">
                          <a:solidFill>
                            <a:schemeClr val="tx1">
                              <a:lumMod val="85000"/>
                              <a:lumOff val="15000"/>
                            </a:schemeClr>
                          </a:solidFill>
                          <a:latin typeface="+mn-lt"/>
                          <a:ea typeface="+mn-ea"/>
                          <a:cs typeface="+mn-cs"/>
                        </a:rPr>
                        <a:t>and</a:t>
                      </a:r>
                      <a:endParaRPr lang="en-US" sz="1200" kern="1200" dirty="0">
                        <a:solidFill>
                          <a:schemeClr val="accent2">
                            <a:lumMod val="50000"/>
                          </a:schemeClr>
                        </a:solidFill>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Continue to wear the mask for 10 total days.</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kern="1200" dirty="0">
                        <a:solidFill>
                          <a:schemeClr val="dk1"/>
                        </a:solidFill>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dk1"/>
                          </a:solidFill>
                          <a:latin typeface="+mn-lt"/>
                          <a:ea typeface="+mn-ea"/>
                          <a:cs typeface="+mn-cs"/>
                        </a:rPr>
                        <a:t>Quarantine for </a:t>
                      </a:r>
                      <a:r>
                        <a:rPr lang="en-US" sz="1200" kern="1200" dirty="0">
                          <a:solidFill>
                            <a:schemeClr val="accent2">
                              <a:lumMod val="50000"/>
                            </a:schemeClr>
                          </a:solidFill>
                          <a:latin typeface="+mn-lt"/>
                          <a:ea typeface="+mn-ea"/>
                          <a:cs typeface="+mn-cs"/>
                        </a:rPr>
                        <a:t>10 days if unable to test or chooses not to test.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3723428580"/>
                  </a:ext>
                </a:extLst>
              </a:tr>
              <a:tr h="1401797">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dk1"/>
                          </a:solidFill>
                          <a:latin typeface="+mn-lt"/>
                          <a:ea typeface="+mn-ea"/>
                          <a:cs typeface="+mn-cs"/>
                        </a:rPr>
                        <a:t>If asymptomatic or symptoms are resolving (W/O fever for 24 hours), leave the isolation after above days.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dk1"/>
                          </a:solidFill>
                          <a:latin typeface="+mn-lt"/>
                          <a:ea typeface="+mn-ea"/>
                          <a:cs typeface="+mn-cs"/>
                        </a:rPr>
                        <a:t>Continue to wear the well-fitting mask for 10 total days.</a:t>
                      </a:r>
                    </a:p>
                    <a:p>
                      <a:endParaRPr lang="en-US" sz="1600" dirty="0"/>
                    </a:p>
                  </a:txBody>
                  <a:tcPr/>
                </a:tc>
                <a:tc gridSpan="3">
                  <a:txBody>
                    <a:bodyPr/>
                    <a:lstStyle/>
                    <a:p>
                      <a:pPr marL="2286000" lvl="5" indent="0">
                        <a:buFont typeface="Wingdings" panose="05000000000000000000" pitchFamily="2" charset="2"/>
                        <a:buNone/>
                      </a:pPr>
                      <a:r>
                        <a:rPr lang="en-US" sz="1200" kern="1200" dirty="0">
                          <a:solidFill>
                            <a:schemeClr val="dk1"/>
                          </a:solidFill>
                          <a:latin typeface="+mn-lt"/>
                          <a:ea typeface="+mn-ea"/>
                          <a:cs typeface="+mn-cs"/>
                        </a:rPr>
                        <a:t>If develop symptoms: get a test.</a:t>
                      </a:r>
                    </a:p>
                    <a:p>
                      <a:pPr marL="2286000" lvl="5" indent="0">
                        <a:buFont typeface="Wingdings" panose="05000000000000000000" pitchFamily="2" charset="2"/>
                        <a:buNone/>
                      </a:pPr>
                      <a:r>
                        <a:rPr lang="en-US" sz="1200" kern="1200" dirty="0">
                          <a:solidFill>
                            <a:schemeClr val="dk1"/>
                          </a:solidFill>
                          <a:latin typeface="+mn-lt"/>
                          <a:ea typeface="+mn-ea"/>
                          <a:cs typeface="+mn-cs"/>
                        </a:rPr>
                        <a:t>If receive a positive test result: stay home.</a:t>
                      </a:r>
                    </a:p>
                    <a:p>
                      <a:pPr lvl="5"/>
                      <a:r>
                        <a:rPr lang="en-US" sz="1200" kern="1200" dirty="0">
                          <a:solidFill>
                            <a:schemeClr val="dk1"/>
                          </a:solidFill>
                          <a:latin typeface="+mn-lt"/>
                          <a:ea typeface="+mn-ea"/>
                          <a:cs typeface="+mn-cs"/>
                        </a:rPr>
                        <a:t>    </a:t>
                      </a:r>
                      <a:r>
                        <a:rPr lang="en-US" sz="1200" kern="1200" dirty="0">
                          <a:solidFill>
                            <a:schemeClr val="accent2">
                              <a:lumMod val="50000"/>
                            </a:schemeClr>
                          </a:solidFill>
                          <a:latin typeface="+mn-lt"/>
                          <a:ea typeface="+mn-ea"/>
                          <a:cs typeface="+mn-cs"/>
                        </a:rPr>
                        <a:t>(preference for antigen tests.) </a:t>
                      </a:r>
                    </a:p>
                    <a:p>
                      <a:pPr lvl="2"/>
                      <a:endParaRPr lang="en-US" sz="1200" kern="1200" dirty="0">
                        <a:solidFill>
                          <a:schemeClr val="dk1"/>
                        </a:solidFill>
                        <a:latin typeface="+mn-lt"/>
                        <a:ea typeface="+mn-ea"/>
                        <a:cs typeface="+mn-cs"/>
                      </a:endParaRPr>
                    </a:p>
                  </a:txBody>
                  <a:tcPr anchor="ctr"/>
                </a:tc>
                <a:tc hMerge="1">
                  <a:txBody>
                    <a:bodyPr/>
                    <a:lstStyle/>
                    <a:p>
                      <a:endParaRPr lang="en-US" sz="16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3485139330"/>
                  </a:ext>
                </a:extLst>
              </a:tr>
            </a:tbl>
          </a:graphicData>
        </a:graphic>
      </p:graphicFrame>
    </p:spTree>
    <p:extLst>
      <p:ext uri="{BB962C8B-B14F-4D97-AF65-F5344CB8AC3E}">
        <p14:creationId xmlns:p14="http://schemas.microsoft.com/office/powerpoint/2010/main" val="311857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D35A-AD83-4F7B-B182-A1F72FB07187}"/>
              </a:ext>
            </a:extLst>
          </p:cNvPr>
          <p:cNvSpPr>
            <a:spLocks noGrp="1"/>
          </p:cNvSpPr>
          <p:nvPr>
            <p:ph type="title"/>
          </p:nvPr>
        </p:nvSpPr>
        <p:spPr/>
        <p:txBody>
          <a:bodyPr/>
          <a:lstStyle/>
          <a:p>
            <a:r>
              <a:rPr lang="en-US" dirty="0"/>
              <a:t>COVID Response Team</a:t>
            </a:r>
          </a:p>
        </p:txBody>
      </p:sp>
      <p:sp>
        <p:nvSpPr>
          <p:cNvPr id="4" name="Slide Number Placeholder 3">
            <a:extLst>
              <a:ext uri="{FF2B5EF4-FFF2-40B4-BE49-F238E27FC236}">
                <a16:creationId xmlns:a16="http://schemas.microsoft.com/office/drawing/2014/main" id="{88BD0C6D-B8D0-45F0-AE25-A2CAE8568EFC}"/>
              </a:ext>
            </a:extLst>
          </p:cNvPr>
          <p:cNvSpPr>
            <a:spLocks noGrp="1"/>
          </p:cNvSpPr>
          <p:nvPr>
            <p:ph type="sldNum" sz="quarter" idx="12"/>
          </p:nvPr>
        </p:nvSpPr>
        <p:spPr/>
        <p:txBody>
          <a:bodyPr/>
          <a:lstStyle/>
          <a:p>
            <a:fld id="{6ACDFF67-9B38-45CF-9196-11D348A2D195}" type="slidenum">
              <a:rPr lang="en-US" smtClean="0"/>
              <a:t>3</a:t>
            </a:fld>
            <a:endParaRPr lang="en-US" dirty="0"/>
          </a:p>
        </p:txBody>
      </p:sp>
      <p:sp>
        <p:nvSpPr>
          <p:cNvPr id="5" name="Content Placeholder 5">
            <a:extLst>
              <a:ext uri="{FF2B5EF4-FFF2-40B4-BE49-F238E27FC236}">
                <a16:creationId xmlns:a16="http://schemas.microsoft.com/office/drawing/2014/main" id="{1BEAA52D-0255-4EA5-8D31-4587A91D29DC}"/>
              </a:ext>
            </a:extLst>
          </p:cNvPr>
          <p:cNvSpPr>
            <a:spLocks noGrp="1"/>
          </p:cNvSpPr>
          <p:nvPr>
            <p:ph idx="1"/>
          </p:nvPr>
        </p:nvSpPr>
        <p:spPr>
          <a:xfrm>
            <a:off x="677863" y="2160588"/>
            <a:ext cx="8596312" cy="3881437"/>
          </a:xfrm>
        </p:spPr>
        <p:txBody>
          <a:bodyPr>
            <a:normAutofit fontScale="92500" lnSpcReduction="20000"/>
          </a:bodyPr>
          <a:lstStyle/>
          <a:p>
            <a:r>
              <a:rPr lang="en-US" sz="2000" dirty="0"/>
              <a:t>Email: </a:t>
            </a:r>
            <a:r>
              <a:rPr lang="en-US" sz="2000" dirty="0">
                <a:solidFill>
                  <a:schemeClr val="accent6">
                    <a:lumMod val="75000"/>
                  </a:schemeClr>
                </a:solidFill>
                <a:hlinkClick r:id="rId2">
                  <a:extLst>
                    <a:ext uri="{A12FA001-AC4F-418D-AE19-62706E023703}">
                      <ahyp:hlinkClr xmlns:ahyp="http://schemas.microsoft.com/office/drawing/2018/hyperlinkcolor" val="tx"/>
                    </a:ext>
                  </a:extLst>
                </a:hlinkClick>
              </a:rPr>
              <a:t>covidresponsecenter@yccd.edu</a:t>
            </a:r>
            <a:endParaRPr lang="en-US" sz="2000" dirty="0">
              <a:solidFill>
                <a:schemeClr val="accent6">
                  <a:lumMod val="75000"/>
                </a:schemeClr>
              </a:solidFill>
            </a:endParaRPr>
          </a:p>
          <a:p>
            <a:r>
              <a:rPr lang="en-US" sz="2000" dirty="0"/>
              <a:t>Phone number: (530) 740-1718</a:t>
            </a:r>
          </a:p>
          <a:p>
            <a:pPr marL="0" indent="0">
              <a:buNone/>
            </a:pPr>
            <a:r>
              <a:rPr lang="en-US" b="1" dirty="0">
                <a:solidFill>
                  <a:srgbClr val="0070C0"/>
                </a:solidFill>
              </a:rPr>
              <a:t>Team:</a:t>
            </a:r>
          </a:p>
          <a:p>
            <a:r>
              <a:rPr lang="en-US" sz="2000" b="1" dirty="0"/>
              <a:t>Mahsa Javadi</a:t>
            </a:r>
            <a:r>
              <a:rPr lang="en-US" sz="2000" dirty="0"/>
              <a:t>, MD: COVID Manager, Yuba Community College District</a:t>
            </a:r>
          </a:p>
          <a:p>
            <a:pPr marL="0" indent="0">
              <a:buNone/>
            </a:pPr>
            <a:r>
              <a:rPr lang="en-US" sz="2000" dirty="0">
                <a:solidFill>
                  <a:srgbClr val="0563C1"/>
                </a:solidFill>
              </a:rPr>
              <a:t>		</a:t>
            </a:r>
            <a:r>
              <a:rPr lang="en-US" sz="2000" dirty="0">
                <a:solidFill>
                  <a:schemeClr val="accent6">
                    <a:lumMod val="75000"/>
                  </a:schemeClr>
                </a:solidFill>
                <a:hlinkClick r:id="rId3">
                  <a:extLst>
                    <a:ext uri="{A12FA001-AC4F-418D-AE19-62706E023703}">
                      <ahyp:hlinkClr xmlns:ahyp="http://schemas.microsoft.com/office/drawing/2018/hyperlinkcolor" val="tx"/>
                    </a:ext>
                  </a:extLst>
                </a:hlinkClick>
              </a:rPr>
              <a:t>mjavadi@yccd.edu</a:t>
            </a:r>
            <a:endParaRPr lang="en-US" sz="2000" dirty="0">
              <a:solidFill>
                <a:schemeClr val="accent6">
                  <a:lumMod val="75000"/>
                </a:schemeClr>
              </a:solidFill>
            </a:endParaRPr>
          </a:p>
          <a:p>
            <a:r>
              <a:rPr lang="en-US" sz="2000" b="1" dirty="0"/>
              <a:t>Magda Padilla</a:t>
            </a:r>
            <a:r>
              <a:rPr lang="en-US" sz="2000" dirty="0"/>
              <a:t>: COVID Contact Tracer, Woodland Community College 			      </a:t>
            </a:r>
            <a:r>
              <a:rPr lang="en-US" sz="2000" b="0" i="0" dirty="0">
                <a:solidFill>
                  <a:schemeClr val="accent6">
                    <a:lumMod val="75000"/>
                  </a:schemeClr>
                </a:solidFill>
                <a:effectLst/>
                <a:hlinkClick r:id="rId4">
                  <a:extLst>
                    <a:ext uri="{A12FA001-AC4F-418D-AE19-62706E023703}">
                      <ahyp:hlinkClr xmlns:ahyp="http://schemas.microsoft.com/office/drawing/2018/hyperlinkcolor" val="tx"/>
                    </a:ext>
                  </a:extLst>
                </a:hlinkClick>
              </a:rPr>
              <a:t>mpadilla@yccd.edu</a:t>
            </a:r>
            <a:endParaRPr lang="en-US" sz="2000" dirty="0">
              <a:solidFill>
                <a:schemeClr val="accent6">
                  <a:lumMod val="75000"/>
                </a:schemeClr>
              </a:solidFill>
            </a:endParaRPr>
          </a:p>
          <a:p>
            <a:r>
              <a:rPr lang="en-US" sz="2000" b="1" dirty="0"/>
              <a:t>Barbara </a:t>
            </a:r>
            <a:r>
              <a:rPr lang="en-US" sz="2000" b="1" dirty="0" err="1"/>
              <a:t>sluder</a:t>
            </a:r>
            <a:r>
              <a:rPr lang="en-US" sz="2000" dirty="0"/>
              <a:t>: COVID Contact Tracer, Yuba College		     			 		</a:t>
            </a:r>
            <a:r>
              <a:rPr lang="en-US" sz="2000" dirty="0">
                <a:solidFill>
                  <a:schemeClr val="accent6">
                    <a:lumMod val="75000"/>
                  </a:schemeClr>
                </a:solidFill>
                <a:hlinkClick r:id="rId5">
                  <a:extLst>
                    <a:ext uri="{A12FA001-AC4F-418D-AE19-62706E023703}">
                      <ahyp:hlinkClr xmlns:ahyp="http://schemas.microsoft.com/office/drawing/2018/hyperlinkcolor" val="tx"/>
                    </a:ext>
                  </a:extLst>
                </a:hlinkClick>
              </a:rPr>
              <a:t>bsluder@yccd.edu</a:t>
            </a:r>
            <a:endParaRPr lang="en-US" sz="2000" dirty="0">
              <a:solidFill>
                <a:schemeClr val="accent6">
                  <a:lumMod val="75000"/>
                </a:schemeClr>
              </a:solidFill>
            </a:endParaRPr>
          </a:p>
          <a:p>
            <a:r>
              <a:rPr lang="en-US" sz="2000" b="1" dirty="0"/>
              <a:t>Elaina Johnson</a:t>
            </a:r>
            <a:r>
              <a:rPr lang="en-US" sz="2000" dirty="0"/>
              <a:t>: COVID Contact Tracer, Yuba Community College District</a:t>
            </a:r>
          </a:p>
          <a:p>
            <a:pPr marL="0" indent="0">
              <a:buNone/>
            </a:pPr>
            <a:r>
              <a:rPr lang="en-US" sz="2000" dirty="0">
                <a:solidFill>
                  <a:srgbClr val="0563C1"/>
                </a:solidFill>
              </a:rPr>
              <a:t>		</a:t>
            </a:r>
            <a:r>
              <a:rPr lang="en-US" sz="1400" b="0" i="0" dirty="0">
                <a:solidFill>
                  <a:srgbClr val="605E5C"/>
                </a:solidFill>
                <a:effectLst/>
                <a:latin typeface="Segoe UI" panose="020B0502040204020203" pitchFamily="34" charset="0"/>
              </a:rPr>
              <a:t> </a:t>
            </a:r>
            <a:r>
              <a:rPr lang="en-US" sz="2000" u="sng" dirty="0">
                <a:solidFill>
                  <a:schemeClr val="accent6">
                    <a:lumMod val="75000"/>
                  </a:schemeClr>
                </a:solidFill>
              </a:rPr>
              <a:t>ejohnson@yccd.edu</a:t>
            </a:r>
          </a:p>
        </p:txBody>
      </p:sp>
      <p:pic>
        <p:nvPicPr>
          <p:cNvPr id="9" name="Picture 8" descr="Yuba Community College District Logo">
            <a:extLst>
              <a:ext uri="{FF2B5EF4-FFF2-40B4-BE49-F238E27FC236}">
                <a16:creationId xmlns:a16="http://schemas.microsoft.com/office/drawing/2014/main" id="{9A678CCE-8E58-458F-AF59-A011F9A5F8DA}"/>
              </a:ext>
            </a:extLst>
          </p:cNvPr>
          <p:cNvPicPr>
            <a:picLocks noChangeAspect="1"/>
          </p:cNvPicPr>
          <p:nvPr/>
        </p:nvPicPr>
        <p:blipFill>
          <a:blip r:embed="rId6"/>
          <a:stretch>
            <a:fillRect/>
          </a:stretch>
        </p:blipFill>
        <p:spPr>
          <a:xfrm>
            <a:off x="9892164" y="200465"/>
            <a:ext cx="2343379" cy="990160"/>
          </a:xfrm>
          <a:prstGeom prst="rect">
            <a:avLst/>
          </a:prstGeom>
        </p:spPr>
      </p:pic>
    </p:spTree>
    <p:extLst>
      <p:ext uri="{BB962C8B-B14F-4D97-AF65-F5344CB8AC3E}">
        <p14:creationId xmlns:p14="http://schemas.microsoft.com/office/powerpoint/2010/main" val="307417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4DBD4-8B3B-431D-9910-0C9183FA5B61}"/>
              </a:ext>
            </a:extLst>
          </p:cNvPr>
          <p:cNvSpPr>
            <a:spLocks noGrp="1"/>
          </p:cNvSpPr>
          <p:nvPr>
            <p:ph type="sldNum" sz="quarter" idx="12"/>
          </p:nvPr>
        </p:nvSpPr>
        <p:spPr>
          <a:xfrm>
            <a:off x="8590663" y="6041362"/>
            <a:ext cx="683339" cy="365125"/>
          </a:xfrm>
        </p:spPr>
        <p:txBody>
          <a:bodyPr anchor="ctr">
            <a:normAutofit/>
          </a:bodyPr>
          <a:lstStyle/>
          <a:p>
            <a:pPr>
              <a:spcAft>
                <a:spcPts val="600"/>
              </a:spcAft>
            </a:pPr>
            <a:fld id="{6ACDFF67-9B38-45CF-9196-11D348A2D195}" type="slidenum">
              <a:rPr lang="en-US" smtClean="0"/>
              <a:pPr>
                <a:spcAft>
                  <a:spcPts val="600"/>
                </a:spcAft>
              </a:pPr>
              <a:t>4</a:t>
            </a:fld>
            <a:endParaRPr lang="en-US"/>
          </a:p>
        </p:txBody>
      </p:sp>
      <p:pic>
        <p:nvPicPr>
          <p:cNvPr id="6" name="Picture 5" descr="1. Download APP.&#10;">
            <a:extLst>
              <a:ext uri="{FF2B5EF4-FFF2-40B4-BE49-F238E27FC236}">
                <a16:creationId xmlns:a16="http://schemas.microsoft.com/office/drawing/2014/main" id="{940A343F-CBA3-4164-98D1-3DC510E6A026}"/>
              </a:ext>
              <a:ext uri="{C183D7F6-B498-43B3-948B-1728B52AA6E4}">
                <adec:decorative xmlns:adec="http://schemas.microsoft.com/office/drawing/2017/decorative" val="0"/>
              </a:ext>
            </a:extLst>
          </p:cNvPr>
          <p:cNvPicPr/>
          <p:nvPr/>
        </p:nvPicPr>
        <p:blipFill>
          <a:blip r:embed="rId3"/>
          <a:stretch>
            <a:fillRect/>
          </a:stretch>
        </p:blipFill>
        <p:spPr>
          <a:xfrm>
            <a:off x="104775" y="638494"/>
            <a:ext cx="5943600" cy="2694940"/>
          </a:xfrm>
          <a:prstGeom prst="rect">
            <a:avLst/>
          </a:prstGeom>
        </p:spPr>
      </p:pic>
      <p:pic>
        <p:nvPicPr>
          <p:cNvPr id="7" name="Picture 6">
            <a:extLst>
              <a:ext uri="{FF2B5EF4-FFF2-40B4-BE49-F238E27FC236}">
                <a16:creationId xmlns:a16="http://schemas.microsoft.com/office/drawing/2014/main" id="{289AF94A-B4DC-4239-B687-851F81ED5831}"/>
              </a:ext>
            </a:extLst>
          </p:cNvPr>
          <p:cNvPicPr/>
          <p:nvPr/>
        </p:nvPicPr>
        <p:blipFill>
          <a:blip r:embed="rId4"/>
          <a:stretch>
            <a:fillRect/>
          </a:stretch>
        </p:blipFill>
        <p:spPr>
          <a:xfrm>
            <a:off x="352425" y="3562667"/>
            <a:ext cx="5257800" cy="3151968"/>
          </a:xfrm>
          <a:prstGeom prst="rect">
            <a:avLst/>
          </a:prstGeom>
        </p:spPr>
      </p:pic>
      <p:pic>
        <p:nvPicPr>
          <p:cNvPr id="9" name="Content Placeholder 8">
            <a:extLst>
              <a:ext uri="{FF2B5EF4-FFF2-40B4-BE49-F238E27FC236}">
                <a16:creationId xmlns:a16="http://schemas.microsoft.com/office/drawing/2014/main" id="{AB5399CD-574C-4AD6-AE91-03D25B41C1FA}"/>
              </a:ext>
            </a:extLst>
          </p:cNvPr>
          <p:cNvPicPr>
            <a:picLocks noGrp="1"/>
          </p:cNvPicPr>
          <p:nvPr>
            <p:ph sz="half" idx="2"/>
          </p:nvPr>
        </p:nvPicPr>
        <p:blipFill>
          <a:blip r:embed="rId5"/>
          <a:stretch>
            <a:fillRect/>
          </a:stretch>
        </p:blipFill>
        <p:spPr>
          <a:xfrm>
            <a:off x="6850738" y="2159925"/>
            <a:ext cx="1919524" cy="3881437"/>
          </a:xfrm>
          <a:prstGeom prst="rect">
            <a:avLst/>
          </a:prstGeom>
        </p:spPr>
      </p:pic>
      <p:sp>
        <p:nvSpPr>
          <p:cNvPr id="4" name="TextBox 3">
            <a:extLst>
              <a:ext uri="{FF2B5EF4-FFF2-40B4-BE49-F238E27FC236}">
                <a16:creationId xmlns:a16="http://schemas.microsoft.com/office/drawing/2014/main" id="{7F581C93-1033-4FDB-B6CC-FB8A889C6F86}"/>
              </a:ext>
            </a:extLst>
          </p:cNvPr>
          <p:cNvSpPr txBox="1"/>
          <p:nvPr/>
        </p:nvSpPr>
        <p:spPr>
          <a:xfrm>
            <a:off x="561974" y="495300"/>
            <a:ext cx="2047875" cy="369332"/>
          </a:xfrm>
          <a:prstGeom prst="rect">
            <a:avLst/>
          </a:prstGeom>
          <a:noFill/>
        </p:spPr>
        <p:txBody>
          <a:bodyPr wrap="square" rtlCol="0">
            <a:spAutoFit/>
          </a:bodyPr>
          <a:lstStyle/>
          <a:p>
            <a:r>
              <a:rPr lang="en-US" dirty="0"/>
              <a:t>1. Download App</a:t>
            </a:r>
          </a:p>
        </p:txBody>
      </p:sp>
      <p:sp>
        <p:nvSpPr>
          <p:cNvPr id="5" name="TextBox 4">
            <a:extLst>
              <a:ext uri="{FF2B5EF4-FFF2-40B4-BE49-F238E27FC236}">
                <a16:creationId xmlns:a16="http://schemas.microsoft.com/office/drawing/2014/main" id="{4EF1F0D6-C2CA-4254-9D0B-8087E40419CF}"/>
              </a:ext>
            </a:extLst>
          </p:cNvPr>
          <p:cNvSpPr txBox="1"/>
          <p:nvPr/>
        </p:nvSpPr>
        <p:spPr>
          <a:xfrm>
            <a:off x="6850738" y="1062634"/>
            <a:ext cx="3200400" cy="923330"/>
          </a:xfrm>
          <a:prstGeom prst="rect">
            <a:avLst/>
          </a:prstGeom>
          <a:noFill/>
        </p:spPr>
        <p:txBody>
          <a:bodyPr wrap="square" rtlCol="0">
            <a:spAutoFit/>
          </a:bodyPr>
          <a:lstStyle/>
          <a:p>
            <a:r>
              <a:rPr lang="en-US" dirty="0"/>
              <a:t>3. </a:t>
            </a:r>
            <a:r>
              <a:rPr lang="en-US" sz="1800" dirty="0">
                <a:effectLst/>
                <a:latin typeface="Arial" panose="020B0604020202020204" pitchFamily="34" charset="0"/>
                <a:ea typeface="Calibri" panose="020F0502020204030204" pitchFamily="34" charset="0"/>
              </a:rPr>
              <a:t>On the WCC/YC app select the Daily Campus Pass tile</a:t>
            </a:r>
            <a:r>
              <a:rPr lang="en-US" dirty="0"/>
              <a:t> </a:t>
            </a:r>
          </a:p>
        </p:txBody>
      </p:sp>
      <p:pic>
        <p:nvPicPr>
          <p:cNvPr id="12" name="Picture 11" descr="Yuba Community College District Logo">
            <a:extLst>
              <a:ext uri="{FF2B5EF4-FFF2-40B4-BE49-F238E27FC236}">
                <a16:creationId xmlns:a16="http://schemas.microsoft.com/office/drawing/2014/main" id="{5D0A7F62-2AC9-4BD7-9CEE-2CCAF4FAD70E}"/>
              </a:ext>
            </a:extLst>
          </p:cNvPr>
          <p:cNvPicPr>
            <a:picLocks noChangeAspect="1"/>
          </p:cNvPicPr>
          <p:nvPr/>
        </p:nvPicPr>
        <p:blipFill>
          <a:blip r:embed="rId6"/>
          <a:stretch>
            <a:fillRect/>
          </a:stretch>
        </p:blipFill>
        <p:spPr>
          <a:xfrm>
            <a:off x="9892164" y="200465"/>
            <a:ext cx="2343379" cy="990160"/>
          </a:xfrm>
          <a:prstGeom prst="rect">
            <a:avLst/>
          </a:prstGeom>
        </p:spPr>
      </p:pic>
    </p:spTree>
    <p:extLst>
      <p:ext uri="{BB962C8B-B14F-4D97-AF65-F5344CB8AC3E}">
        <p14:creationId xmlns:p14="http://schemas.microsoft.com/office/powerpoint/2010/main" val="428067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5A3E-D992-4F69-A0FD-DEFF100D6E09}"/>
              </a:ext>
            </a:extLst>
          </p:cNvPr>
          <p:cNvSpPr>
            <a:spLocks noGrp="1"/>
          </p:cNvSpPr>
          <p:nvPr>
            <p:ph type="title"/>
          </p:nvPr>
        </p:nvSpPr>
        <p:spPr/>
        <p:txBody>
          <a:bodyPr/>
          <a:lstStyle/>
          <a:p>
            <a:r>
              <a:rPr lang="en-US" dirty="0"/>
              <a:t>Tiles in the APP</a:t>
            </a:r>
          </a:p>
        </p:txBody>
      </p:sp>
      <p:sp>
        <p:nvSpPr>
          <p:cNvPr id="7" name="Slide Number Placeholder 6">
            <a:extLst>
              <a:ext uri="{FF2B5EF4-FFF2-40B4-BE49-F238E27FC236}">
                <a16:creationId xmlns:a16="http://schemas.microsoft.com/office/drawing/2014/main" id="{BECC2630-75B5-4906-9E99-595E373B79F2}"/>
              </a:ext>
            </a:extLst>
          </p:cNvPr>
          <p:cNvSpPr>
            <a:spLocks noGrp="1"/>
          </p:cNvSpPr>
          <p:nvPr>
            <p:ph type="sldNum" sz="quarter" idx="12"/>
          </p:nvPr>
        </p:nvSpPr>
        <p:spPr/>
        <p:txBody>
          <a:bodyPr/>
          <a:lstStyle/>
          <a:p>
            <a:fld id="{6ACDFF67-9B38-45CF-9196-11D348A2D195}" type="slidenum">
              <a:rPr lang="en-US" smtClean="0"/>
              <a:t>5</a:t>
            </a:fld>
            <a:endParaRPr lang="en-US" dirty="0"/>
          </a:p>
        </p:txBody>
      </p:sp>
      <p:pic>
        <p:nvPicPr>
          <p:cNvPr id="8" name="Content Placeholder 7">
            <a:extLst>
              <a:ext uri="{FF2B5EF4-FFF2-40B4-BE49-F238E27FC236}">
                <a16:creationId xmlns:a16="http://schemas.microsoft.com/office/drawing/2014/main" id="{6E72F1D8-F3E4-49E4-AF43-D627B817BD46}"/>
              </a:ext>
            </a:extLst>
          </p:cNvPr>
          <p:cNvPicPr>
            <a:picLocks noGrp="1"/>
          </p:cNvPicPr>
          <p:nvPr>
            <p:ph sz="half" idx="2"/>
          </p:nvPr>
        </p:nvPicPr>
        <p:blipFill>
          <a:blip r:embed="rId2"/>
          <a:stretch>
            <a:fillRect/>
          </a:stretch>
        </p:blipFill>
        <p:spPr>
          <a:xfrm>
            <a:off x="1073003" y="3093925"/>
            <a:ext cx="3391194" cy="2591025"/>
          </a:xfrm>
          <a:prstGeom prst="rect">
            <a:avLst/>
          </a:prstGeom>
        </p:spPr>
      </p:pic>
      <p:pic>
        <p:nvPicPr>
          <p:cNvPr id="9" name="Content Placeholder 8">
            <a:extLst>
              <a:ext uri="{FF2B5EF4-FFF2-40B4-BE49-F238E27FC236}">
                <a16:creationId xmlns:a16="http://schemas.microsoft.com/office/drawing/2014/main" id="{2CBB1079-06CD-4FBA-BABC-DAC68AC0C10F}"/>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353051" y="3162300"/>
            <a:ext cx="3541567" cy="2438400"/>
          </a:xfrm>
          <a:prstGeom prst="rect">
            <a:avLst/>
          </a:prstGeom>
          <a:noFill/>
          <a:ln>
            <a:noFill/>
          </a:ln>
        </p:spPr>
      </p:pic>
      <p:pic>
        <p:nvPicPr>
          <p:cNvPr id="10" name="Picture 9" descr="Yuba Community College District Logo">
            <a:extLst>
              <a:ext uri="{FF2B5EF4-FFF2-40B4-BE49-F238E27FC236}">
                <a16:creationId xmlns:a16="http://schemas.microsoft.com/office/drawing/2014/main" id="{1126B81E-70B8-49ED-8D5F-4D529D771D83}"/>
              </a:ext>
            </a:extLst>
          </p:cNvPr>
          <p:cNvPicPr>
            <a:picLocks noChangeAspect="1"/>
          </p:cNvPicPr>
          <p:nvPr/>
        </p:nvPicPr>
        <p:blipFill>
          <a:blip r:embed="rId4"/>
          <a:stretch>
            <a:fillRect/>
          </a:stretch>
        </p:blipFill>
        <p:spPr>
          <a:xfrm>
            <a:off x="9892164" y="200465"/>
            <a:ext cx="2343379" cy="990160"/>
          </a:xfrm>
          <a:prstGeom prst="rect">
            <a:avLst/>
          </a:prstGeom>
        </p:spPr>
      </p:pic>
      <p:sp>
        <p:nvSpPr>
          <p:cNvPr id="3" name="TextBox 2">
            <a:extLst>
              <a:ext uri="{FF2B5EF4-FFF2-40B4-BE49-F238E27FC236}">
                <a16:creationId xmlns:a16="http://schemas.microsoft.com/office/drawing/2014/main" id="{BDD2128F-9CB9-42D4-A271-8F63DFCEBE51}"/>
              </a:ext>
            </a:extLst>
          </p:cNvPr>
          <p:cNvSpPr txBox="1"/>
          <p:nvPr/>
        </p:nvSpPr>
        <p:spPr>
          <a:xfrm>
            <a:off x="1137227" y="5091545"/>
            <a:ext cx="3262745" cy="369332"/>
          </a:xfrm>
          <a:prstGeom prst="rect">
            <a:avLst/>
          </a:prstGeom>
          <a:solidFill>
            <a:srgbClr val="008A3E"/>
          </a:solidFill>
        </p:spPr>
        <p:txBody>
          <a:bodyPr wrap="square" rtlCol="0">
            <a:spAutoFit/>
          </a:bodyPr>
          <a:lstStyle/>
          <a:p>
            <a:r>
              <a:rPr lang="en-US" dirty="0">
                <a:solidFill>
                  <a:schemeClr val="bg1"/>
                </a:solidFill>
              </a:rPr>
              <a:t>Daily Campus Pass</a:t>
            </a:r>
          </a:p>
        </p:txBody>
      </p:sp>
    </p:spTree>
    <p:extLst>
      <p:ext uri="{BB962C8B-B14F-4D97-AF65-F5344CB8AC3E}">
        <p14:creationId xmlns:p14="http://schemas.microsoft.com/office/powerpoint/2010/main" val="87821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2B7E0B-2807-401D-AAF0-B1135FCC5A4F}"/>
              </a:ext>
            </a:extLst>
          </p:cNvPr>
          <p:cNvSpPr>
            <a:spLocks noGrp="1"/>
          </p:cNvSpPr>
          <p:nvPr>
            <p:ph type="title"/>
          </p:nvPr>
        </p:nvSpPr>
        <p:spPr>
          <a:xfrm>
            <a:off x="677334" y="609600"/>
            <a:ext cx="8596668" cy="1320800"/>
          </a:xfrm>
        </p:spPr>
        <p:txBody>
          <a:bodyPr/>
          <a:lstStyle/>
          <a:p>
            <a:r>
              <a:rPr lang="en-US" dirty="0"/>
              <a:t>Campus pass</a:t>
            </a:r>
          </a:p>
        </p:txBody>
      </p:sp>
      <p:pic>
        <p:nvPicPr>
          <p:cNvPr id="6" name="Content Placeholder 5" descr="A screenshot of a computer&#10;&#10;Description automatically generated">
            <a:extLst>
              <a:ext uri="{FF2B5EF4-FFF2-40B4-BE49-F238E27FC236}">
                <a16:creationId xmlns:a16="http://schemas.microsoft.com/office/drawing/2014/main" id="{02CB40F5-2F0C-44D4-BB0A-7BD962291F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953" y="3429000"/>
            <a:ext cx="5052409" cy="1122272"/>
          </a:xfrm>
          <a:ln>
            <a:solidFill>
              <a:schemeClr val="tx1"/>
            </a:solidFill>
          </a:ln>
        </p:spPr>
      </p:pic>
      <p:sp>
        <p:nvSpPr>
          <p:cNvPr id="13" name="Text Placeholder 4">
            <a:extLst>
              <a:ext uri="{FF2B5EF4-FFF2-40B4-BE49-F238E27FC236}">
                <a16:creationId xmlns:a16="http://schemas.microsoft.com/office/drawing/2014/main" id="{4E4D0C26-742B-4CD8-8A57-F88F3B722BAB}"/>
              </a:ext>
            </a:extLst>
          </p:cNvPr>
          <p:cNvSpPr>
            <a:spLocks noGrp="1"/>
          </p:cNvSpPr>
          <p:nvPr>
            <p:ph type="body" sz="quarter" idx="3"/>
          </p:nvPr>
        </p:nvSpPr>
        <p:spPr>
          <a:xfrm>
            <a:off x="5088247" y="1824500"/>
            <a:ext cx="4185618" cy="528175"/>
          </a:xfrm>
        </p:spPr>
        <p:txBody>
          <a:bodyPr/>
          <a:lstStyle/>
          <a:p>
            <a:r>
              <a:rPr lang="en-US" dirty="0"/>
              <a:t>Students:</a:t>
            </a:r>
          </a:p>
        </p:txBody>
      </p:sp>
      <p:sp>
        <p:nvSpPr>
          <p:cNvPr id="2" name="Slide Number Placeholder 1">
            <a:extLst>
              <a:ext uri="{FF2B5EF4-FFF2-40B4-BE49-F238E27FC236}">
                <a16:creationId xmlns:a16="http://schemas.microsoft.com/office/drawing/2014/main" id="{F7B611D5-4EAC-4B17-A548-0DA267FB5553}"/>
              </a:ext>
            </a:extLst>
          </p:cNvPr>
          <p:cNvSpPr>
            <a:spLocks noGrp="1"/>
          </p:cNvSpPr>
          <p:nvPr>
            <p:ph type="sldNum" sz="quarter" idx="12"/>
          </p:nvPr>
        </p:nvSpPr>
        <p:spPr>
          <a:xfrm>
            <a:off x="8590663" y="6041362"/>
            <a:ext cx="683339" cy="365125"/>
          </a:xfrm>
        </p:spPr>
        <p:txBody>
          <a:bodyPr anchor="ctr">
            <a:normAutofit/>
          </a:bodyPr>
          <a:lstStyle/>
          <a:p>
            <a:pPr>
              <a:spcAft>
                <a:spcPts val="600"/>
              </a:spcAft>
            </a:pPr>
            <a:fld id="{6ACDFF67-9B38-45CF-9196-11D348A2D195}" type="slidenum">
              <a:rPr lang="en-US" smtClean="0"/>
              <a:pPr>
                <a:spcAft>
                  <a:spcPts val="600"/>
                </a:spcAft>
              </a:pPr>
              <a:t>6</a:t>
            </a:fld>
            <a:endParaRPr lang="en-US"/>
          </a:p>
        </p:txBody>
      </p:sp>
      <p:pic>
        <p:nvPicPr>
          <p:cNvPr id="10" name="Picture 9" descr="Yuba Community College District Logo">
            <a:extLst>
              <a:ext uri="{FF2B5EF4-FFF2-40B4-BE49-F238E27FC236}">
                <a16:creationId xmlns:a16="http://schemas.microsoft.com/office/drawing/2014/main" id="{7F689794-B999-4086-9CD8-EE0CF73E0233}"/>
              </a:ext>
            </a:extLst>
          </p:cNvPr>
          <p:cNvPicPr>
            <a:picLocks noChangeAspect="1"/>
          </p:cNvPicPr>
          <p:nvPr/>
        </p:nvPicPr>
        <p:blipFill>
          <a:blip r:embed="rId4"/>
          <a:stretch>
            <a:fillRect/>
          </a:stretch>
        </p:blipFill>
        <p:spPr>
          <a:xfrm>
            <a:off x="9892164" y="200465"/>
            <a:ext cx="2343379" cy="990160"/>
          </a:xfrm>
          <a:prstGeom prst="rect">
            <a:avLst/>
          </a:prstGeom>
        </p:spPr>
      </p:pic>
      <p:sp>
        <p:nvSpPr>
          <p:cNvPr id="4" name="Text Placeholder 3">
            <a:extLst>
              <a:ext uri="{FF2B5EF4-FFF2-40B4-BE49-F238E27FC236}">
                <a16:creationId xmlns:a16="http://schemas.microsoft.com/office/drawing/2014/main" id="{2D5D4726-F8E0-4B34-8C7F-4FA9DEAF197B}"/>
              </a:ext>
            </a:extLst>
          </p:cNvPr>
          <p:cNvSpPr>
            <a:spLocks noGrp="1"/>
          </p:cNvSpPr>
          <p:nvPr>
            <p:ph type="body" idx="1"/>
          </p:nvPr>
        </p:nvSpPr>
        <p:spPr>
          <a:xfrm>
            <a:off x="677334" y="1739761"/>
            <a:ext cx="4185623" cy="576262"/>
          </a:xfrm>
        </p:spPr>
        <p:txBody>
          <a:bodyPr/>
          <a:lstStyle/>
          <a:p>
            <a:r>
              <a:rPr lang="en-US" dirty="0"/>
              <a:t>Faculty Roster:</a:t>
            </a:r>
          </a:p>
        </p:txBody>
      </p:sp>
      <p:sp>
        <p:nvSpPr>
          <p:cNvPr id="12" name="TextBox 11">
            <a:extLst>
              <a:ext uri="{FF2B5EF4-FFF2-40B4-BE49-F238E27FC236}">
                <a16:creationId xmlns:a16="http://schemas.microsoft.com/office/drawing/2014/main" id="{F7A7CBC6-E55F-4647-B799-7B0ABFC7A52C}"/>
              </a:ext>
            </a:extLst>
          </p:cNvPr>
          <p:cNvSpPr txBox="1"/>
          <p:nvPr/>
        </p:nvSpPr>
        <p:spPr>
          <a:xfrm>
            <a:off x="654536" y="2823817"/>
            <a:ext cx="1111045" cy="365816"/>
          </a:xfrm>
          <a:prstGeom prst="rect">
            <a:avLst/>
          </a:prstGeom>
          <a:noFill/>
        </p:spPr>
        <p:txBody>
          <a:bodyPr wrap="square" rtlCol="0">
            <a:spAutoFit/>
          </a:bodyPr>
          <a:lstStyle/>
          <a:p>
            <a:r>
              <a:rPr lang="en-US" dirty="0">
                <a:solidFill>
                  <a:srgbClr val="00B050"/>
                </a:solidFill>
              </a:rPr>
              <a:t>Clear</a:t>
            </a:r>
          </a:p>
        </p:txBody>
      </p:sp>
      <p:cxnSp>
        <p:nvCxnSpPr>
          <p:cNvPr id="15" name="Connector: Elbow 14">
            <a:extLst>
              <a:ext uri="{FF2B5EF4-FFF2-40B4-BE49-F238E27FC236}">
                <a16:creationId xmlns:a16="http://schemas.microsoft.com/office/drawing/2014/main" id="{95C32094-6C1D-46FD-BA01-E1C536E76FC6}"/>
              </a:ext>
            </a:extLst>
          </p:cNvPr>
          <p:cNvCxnSpPr>
            <a:endCxn id="12" idx="1"/>
          </p:cNvCxnSpPr>
          <p:nvPr/>
        </p:nvCxnSpPr>
        <p:spPr>
          <a:xfrm rot="5400000" flipH="1" flipV="1">
            <a:off x="152490" y="3119707"/>
            <a:ext cx="615027" cy="38906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AE97327-BD97-41BB-8B3D-87B222FB8A23}"/>
              </a:ext>
            </a:extLst>
          </p:cNvPr>
          <p:cNvCxnSpPr/>
          <p:nvPr/>
        </p:nvCxnSpPr>
        <p:spPr>
          <a:xfrm rot="16200000" flipH="1">
            <a:off x="27384" y="4367634"/>
            <a:ext cx="865239" cy="3890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E9206-2786-4F2D-9253-44D59443F530}"/>
              </a:ext>
            </a:extLst>
          </p:cNvPr>
          <p:cNvSpPr txBox="1"/>
          <p:nvPr/>
        </p:nvSpPr>
        <p:spPr>
          <a:xfrm>
            <a:off x="517575" y="5120353"/>
            <a:ext cx="3120360" cy="1477328"/>
          </a:xfrm>
          <a:prstGeom prst="rect">
            <a:avLst/>
          </a:prstGeom>
          <a:noFill/>
        </p:spPr>
        <p:txBody>
          <a:bodyPr wrap="square" rtlCol="0">
            <a:spAutoFit/>
          </a:bodyPr>
          <a:lstStyle/>
          <a:p>
            <a:pPr marL="285750" indent="-285750">
              <a:buFontTx/>
              <a:buChar char="-"/>
            </a:pPr>
            <a:r>
              <a:rPr lang="en-US" dirty="0">
                <a:solidFill>
                  <a:srgbClr val="FF0000"/>
                </a:solidFill>
              </a:rPr>
              <a:t>Not clear</a:t>
            </a:r>
          </a:p>
          <a:p>
            <a:pPr marL="285750" indent="-285750">
              <a:buFontTx/>
              <a:buChar char="-"/>
            </a:pPr>
            <a:r>
              <a:rPr lang="en-US" dirty="0">
                <a:solidFill>
                  <a:srgbClr val="FF0000"/>
                </a:solidFill>
              </a:rPr>
              <a:t>Should receive the information card to contact COVID team</a:t>
            </a:r>
          </a:p>
          <a:p>
            <a:pPr marL="285750" indent="-285750">
              <a:buFontTx/>
              <a:buChar char="-"/>
            </a:pPr>
            <a:endParaRPr lang="en-US" dirty="0"/>
          </a:p>
        </p:txBody>
      </p:sp>
      <p:pic>
        <p:nvPicPr>
          <p:cNvPr id="16" name="Content Placeholder 15">
            <a:extLst>
              <a:ext uri="{FF2B5EF4-FFF2-40B4-BE49-F238E27FC236}">
                <a16:creationId xmlns:a16="http://schemas.microsoft.com/office/drawing/2014/main" id="{56CCE4D6-26DD-4856-97AD-E4DDF941E991}"/>
              </a:ext>
            </a:extLst>
          </p:cNvPr>
          <p:cNvPicPr>
            <a:picLocks noGrp="1"/>
          </p:cNvPicPr>
          <p:nvPr>
            <p:ph sz="quarter" idx="4"/>
          </p:nvPr>
        </p:nvPicPr>
        <p:blipFill>
          <a:blip r:embed="rId5"/>
          <a:stretch>
            <a:fillRect/>
          </a:stretch>
        </p:blipFill>
        <p:spPr>
          <a:xfrm>
            <a:off x="5477483" y="2710687"/>
            <a:ext cx="4482089" cy="2669756"/>
          </a:xfrm>
          <a:prstGeom prst="rect">
            <a:avLst/>
          </a:prstGeom>
          <a:ln>
            <a:solidFill>
              <a:schemeClr val="tx1"/>
            </a:solidFill>
          </a:ln>
        </p:spPr>
      </p:pic>
    </p:spTree>
    <p:extLst>
      <p:ext uri="{BB962C8B-B14F-4D97-AF65-F5344CB8AC3E}">
        <p14:creationId xmlns:p14="http://schemas.microsoft.com/office/powerpoint/2010/main" val="354342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2241DB-71E7-4673-B59F-389A47FEE9E3}"/>
              </a:ext>
            </a:extLst>
          </p:cNvPr>
          <p:cNvSpPr>
            <a:spLocks noGrp="1"/>
          </p:cNvSpPr>
          <p:nvPr>
            <p:ph type="title"/>
          </p:nvPr>
        </p:nvSpPr>
        <p:spPr>
          <a:xfrm>
            <a:off x="677334" y="609600"/>
            <a:ext cx="8596668" cy="1320800"/>
          </a:xfrm>
        </p:spPr>
        <p:txBody>
          <a:bodyPr/>
          <a:lstStyle/>
          <a:p>
            <a:r>
              <a:rPr lang="en-US" dirty="0"/>
              <a:t>Health &amp; Safety Status Card</a:t>
            </a:r>
          </a:p>
        </p:txBody>
      </p:sp>
      <p:sp>
        <p:nvSpPr>
          <p:cNvPr id="4" name="Slide Number Placeholder 3">
            <a:extLst>
              <a:ext uri="{FF2B5EF4-FFF2-40B4-BE49-F238E27FC236}">
                <a16:creationId xmlns:a16="http://schemas.microsoft.com/office/drawing/2014/main" id="{6997B502-CB20-4837-B99C-03EDF6D49E96}"/>
              </a:ext>
            </a:extLst>
          </p:cNvPr>
          <p:cNvSpPr>
            <a:spLocks noGrp="1"/>
          </p:cNvSpPr>
          <p:nvPr>
            <p:ph type="sldNum" sz="quarter" idx="12"/>
          </p:nvPr>
        </p:nvSpPr>
        <p:spPr>
          <a:xfrm>
            <a:off x="8590663" y="6041362"/>
            <a:ext cx="683339" cy="365125"/>
          </a:xfrm>
        </p:spPr>
        <p:txBody>
          <a:bodyPr anchor="ctr">
            <a:normAutofit/>
          </a:bodyPr>
          <a:lstStyle/>
          <a:p>
            <a:pPr>
              <a:spcAft>
                <a:spcPts val="600"/>
              </a:spcAft>
            </a:pPr>
            <a:fld id="{6ACDFF67-9B38-45CF-9196-11D348A2D195}" type="slidenum">
              <a:rPr lang="en-US" smtClean="0"/>
              <a:pPr>
                <a:spcAft>
                  <a:spcPts val="600"/>
                </a:spcAft>
              </a:pPr>
              <a:t>7</a:t>
            </a:fld>
            <a:endParaRPr lang="en-US"/>
          </a:p>
        </p:txBody>
      </p:sp>
      <p:pic>
        <p:nvPicPr>
          <p:cNvPr id="14" name="Picture 13" descr="Yuba Community College District Logo">
            <a:extLst>
              <a:ext uri="{FF2B5EF4-FFF2-40B4-BE49-F238E27FC236}">
                <a16:creationId xmlns:a16="http://schemas.microsoft.com/office/drawing/2014/main" id="{7342E816-D793-494F-8F13-D22D00661B67}"/>
              </a:ext>
            </a:extLst>
          </p:cNvPr>
          <p:cNvPicPr>
            <a:picLocks noChangeAspect="1"/>
          </p:cNvPicPr>
          <p:nvPr/>
        </p:nvPicPr>
        <p:blipFill>
          <a:blip r:embed="rId2"/>
          <a:stretch>
            <a:fillRect/>
          </a:stretch>
        </p:blipFill>
        <p:spPr>
          <a:xfrm>
            <a:off x="9892164" y="200465"/>
            <a:ext cx="2343379" cy="990160"/>
          </a:xfrm>
          <a:prstGeom prst="rect">
            <a:avLst/>
          </a:prstGeom>
        </p:spPr>
      </p:pic>
      <p:pic>
        <p:nvPicPr>
          <p:cNvPr id="8" name="Content Placeholder 7" descr="Graphical user interface, text, application&#10;&#10;Description automatically generated">
            <a:extLst>
              <a:ext uri="{FF2B5EF4-FFF2-40B4-BE49-F238E27FC236}">
                <a16:creationId xmlns:a16="http://schemas.microsoft.com/office/drawing/2014/main" id="{A0349F60-E77D-4043-8716-DA91D7F922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4948" y="2628900"/>
            <a:ext cx="4881165" cy="2789237"/>
          </a:xfrm>
          <a:ln>
            <a:solidFill>
              <a:schemeClr val="tx1"/>
            </a:solidFill>
          </a:ln>
        </p:spPr>
      </p:pic>
      <p:pic>
        <p:nvPicPr>
          <p:cNvPr id="13" name="Content Placeholder 12" descr="Text, letter&#10;&#10;Description automatically generated">
            <a:extLst>
              <a:ext uri="{FF2B5EF4-FFF2-40B4-BE49-F238E27FC236}">
                <a16:creationId xmlns:a16="http://schemas.microsoft.com/office/drawing/2014/main" id="{C9836D74-9193-4D4F-AE8E-BF9D2A35512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09394" y="2630591"/>
            <a:ext cx="4895833" cy="2797618"/>
          </a:xfrm>
          <a:ln>
            <a:solidFill>
              <a:schemeClr val="tx1"/>
            </a:solidFill>
          </a:ln>
        </p:spPr>
      </p:pic>
    </p:spTree>
    <p:extLst>
      <p:ext uri="{BB962C8B-B14F-4D97-AF65-F5344CB8AC3E}">
        <p14:creationId xmlns:p14="http://schemas.microsoft.com/office/powerpoint/2010/main" val="294718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3A02D78-0831-4F77-9ACC-8F66D5CDBCD8}"/>
              </a:ext>
            </a:extLst>
          </p:cNvPr>
          <p:cNvSpPr>
            <a:spLocks noGrp="1"/>
          </p:cNvSpPr>
          <p:nvPr>
            <p:ph type="sldNum" sz="quarter" idx="12"/>
          </p:nvPr>
        </p:nvSpPr>
        <p:spPr/>
        <p:txBody>
          <a:bodyPr/>
          <a:lstStyle/>
          <a:p>
            <a:fld id="{6ACDFF67-9B38-45CF-9196-11D348A2D195}" type="slidenum">
              <a:rPr lang="en-US" smtClean="0"/>
              <a:t>8</a:t>
            </a:fld>
            <a:endParaRPr lang="en-US" dirty="0"/>
          </a:p>
        </p:txBody>
      </p:sp>
      <p:graphicFrame>
        <p:nvGraphicFramePr>
          <p:cNvPr id="8" name="Object 7">
            <a:extLst>
              <a:ext uri="{FF2B5EF4-FFF2-40B4-BE49-F238E27FC236}">
                <a16:creationId xmlns:a16="http://schemas.microsoft.com/office/drawing/2014/main" id="{66ABD46F-076E-400E-8512-CAB2E6263AC5}"/>
              </a:ext>
            </a:extLst>
          </p:cNvPr>
          <p:cNvGraphicFramePr>
            <a:graphicFrameLocks noChangeAspect="1"/>
          </p:cNvGraphicFramePr>
          <p:nvPr>
            <p:extLst>
              <p:ext uri="{D42A27DB-BD31-4B8C-83A1-F6EECF244321}">
                <p14:modId xmlns:p14="http://schemas.microsoft.com/office/powerpoint/2010/main" val="2315237311"/>
              </p:ext>
            </p:extLst>
          </p:nvPr>
        </p:nvGraphicFramePr>
        <p:xfrm>
          <a:off x="2581275" y="121050"/>
          <a:ext cx="4953000" cy="6603355"/>
        </p:xfrm>
        <a:graphic>
          <a:graphicData uri="http://schemas.openxmlformats.org/presentationml/2006/ole">
            <mc:AlternateContent xmlns:mc="http://schemas.openxmlformats.org/markup-compatibility/2006">
              <mc:Choice xmlns:v="urn:schemas-microsoft-com:vml" Requires="v">
                <p:oleObj spid="_x0000_s1111" name="Acrobat Document" r:id="rId4" imgW="9875520" imgH="13167360" progId="Acrobat.Document.DC">
                  <p:embed/>
                </p:oleObj>
              </mc:Choice>
              <mc:Fallback>
                <p:oleObj name="Acrobat Document" r:id="rId4" imgW="9875520" imgH="13167360" progId="Acrobat.Document.DC">
                  <p:embed/>
                  <p:pic>
                    <p:nvPicPr>
                      <p:cNvPr id="11" name="Object 10">
                        <a:extLst>
                          <a:ext uri="{FF2B5EF4-FFF2-40B4-BE49-F238E27FC236}">
                            <a16:creationId xmlns:a16="http://schemas.microsoft.com/office/drawing/2014/main" id="{8172D4A9-9B98-443A-A3D2-F9D14D16B6AB}"/>
                          </a:ext>
                        </a:extLst>
                      </p:cNvPr>
                      <p:cNvPicPr/>
                      <p:nvPr/>
                    </p:nvPicPr>
                    <p:blipFill>
                      <a:blip r:embed="rId5"/>
                      <a:stretch>
                        <a:fillRect/>
                      </a:stretch>
                    </p:blipFill>
                    <p:spPr>
                      <a:xfrm>
                        <a:off x="2581275" y="121050"/>
                        <a:ext cx="4953000" cy="6603355"/>
                      </a:xfrm>
                      <a:prstGeom prst="rect">
                        <a:avLst/>
                      </a:prstGeom>
                    </p:spPr>
                  </p:pic>
                </p:oleObj>
              </mc:Fallback>
            </mc:AlternateContent>
          </a:graphicData>
        </a:graphic>
      </p:graphicFrame>
      <p:pic>
        <p:nvPicPr>
          <p:cNvPr id="9" name="Picture 8" descr="Yuba Community College District Logo">
            <a:extLst>
              <a:ext uri="{FF2B5EF4-FFF2-40B4-BE49-F238E27FC236}">
                <a16:creationId xmlns:a16="http://schemas.microsoft.com/office/drawing/2014/main" id="{02CF0133-F8A9-4ACC-8560-501A4FBE182A}"/>
              </a:ext>
            </a:extLst>
          </p:cNvPr>
          <p:cNvPicPr>
            <a:picLocks noChangeAspect="1"/>
          </p:cNvPicPr>
          <p:nvPr/>
        </p:nvPicPr>
        <p:blipFill>
          <a:blip r:embed="rId6"/>
          <a:stretch>
            <a:fillRect/>
          </a:stretch>
        </p:blipFill>
        <p:spPr>
          <a:xfrm>
            <a:off x="9892164" y="200465"/>
            <a:ext cx="2343379" cy="990160"/>
          </a:xfrm>
          <a:prstGeom prst="rect">
            <a:avLst/>
          </a:prstGeom>
        </p:spPr>
      </p:pic>
      <p:sp>
        <p:nvSpPr>
          <p:cNvPr id="10" name="TextBox 9">
            <a:extLst>
              <a:ext uri="{FF2B5EF4-FFF2-40B4-BE49-F238E27FC236}">
                <a16:creationId xmlns:a16="http://schemas.microsoft.com/office/drawing/2014/main" id="{AB62E62F-E7A6-471C-B9AF-60A84CB11789}"/>
              </a:ext>
            </a:extLst>
          </p:cNvPr>
          <p:cNvSpPr txBox="1"/>
          <p:nvPr/>
        </p:nvSpPr>
        <p:spPr>
          <a:xfrm>
            <a:off x="485775" y="666750"/>
            <a:ext cx="1543050" cy="954107"/>
          </a:xfrm>
          <a:prstGeom prst="rect">
            <a:avLst/>
          </a:prstGeom>
          <a:noFill/>
        </p:spPr>
        <p:txBody>
          <a:bodyPr wrap="square" rtlCol="0">
            <a:spAutoFit/>
          </a:bodyPr>
          <a:lstStyle/>
          <a:p>
            <a:r>
              <a:rPr lang="en-US" sz="2800" b="1" dirty="0">
                <a:solidFill>
                  <a:schemeClr val="accent1"/>
                </a:solidFill>
              </a:rPr>
              <a:t>Digital</a:t>
            </a:r>
          </a:p>
          <a:p>
            <a:r>
              <a:rPr lang="en-US" sz="2800" b="1" dirty="0">
                <a:solidFill>
                  <a:schemeClr val="accent1"/>
                </a:solidFill>
              </a:rPr>
              <a:t>Signage</a:t>
            </a:r>
          </a:p>
        </p:txBody>
      </p:sp>
    </p:spTree>
    <p:extLst>
      <p:ext uri="{BB962C8B-B14F-4D97-AF65-F5344CB8AC3E}">
        <p14:creationId xmlns:p14="http://schemas.microsoft.com/office/powerpoint/2010/main" val="381800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84F9-CA1C-4B91-B905-66BE6EEE397A}"/>
              </a:ext>
            </a:extLst>
          </p:cNvPr>
          <p:cNvSpPr>
            <a:spLocks noGrp="1"/>
          </p:cNvSpPr>
          <p:nvPr>
            <p:ph type="title"/>
          </p:nvPr>
        </p:nvSpPr>
        <p:spPr/>
        <p:txBody>
          <a:bodyPr>
            <a:noAutofit/>
          </a:bodyPr>
          <a:lstStyle/>
          <a:p>
            <a:r>
              <a:rPr lang="en-US" sz="2000" dirty="0">
                <a:effectLst/>
                <a:ea typeface="Calibri" panose="020F0502020204030204" pitchFamily="34" charset="0"/>
                <a:cs typeface="Times New Roman" panose="02020603050405020304" pitchFamily="18" charset="0"/>
              </a:rPr>
              <a:t>As you go through campus, you will find these QR code outside each building area or classroom.</a:t>
            </a:r>
            <a:br>
              <a:rPr lang="en-US" sz="2000" dirty="0">
                <a:effectLst/>
                <a:ea typeface="Calibri" panose="020F0502020204030204" pitchFamily="34" charset="0"/>
                <a:cs typeface="Times New Roman" panose="02020603050405020304" pitchFamily="18" charset="0"/>
              </a:rPr>
            </a:br>
            <a:endParaRPr lang="en-US" sz="2000" dirty="0"/>
          </a:p>
        </p:txBody>
      </p:sp>
      <p:sp>
        <p:nvSpPr>
          <p:cNvPr id="3" name="Text Placeholder 2">
            <a:extLst>
              <a:ext uri="{FF2B5EF4-FFF2-40B4-BE49-F238E27FC236}">
                <a16:creationId xmlns:a16="http://schemas.microsoft.com/office/drawing/2014/main" id="{ED76F6B7-65A2-4880-B2C9-F6A6098C3F51}"/>
              </a:ext>
            </a:extLst>
          </p:cNvPr>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Scan the QR with your phone to “check-in” and scan to “check-out”.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C9FD7194-B5DC-4EC6-ABA5-04F639C4C5A5}"/>
              </a:ext>
            </a:extLst>
          </p:cNvPr>
          <p:cNvSpPr>
            <a:spLocks noGrp="1"/>
          </p:cNvSpPr>
          <p:nvPr>
            <p:ph type="body" sz="quarter" idx="3"/>
          </p:nvPr>
        </p:nvSpPr>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There will also be check-in kiosks around campus.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9490415B-BAA2-4097-89BC-B336A86EF782}"/>
              </a:ext>
            </a:extLst>
          </p:cNvPr>
          <p:cNvSpPr>
            <a:spLocks noGrp="1"/>
          </p:cNvSpPr>
          <p:nvPr>
            <p:ph type="sldNum" sz="quarter" idx="12"/>
          </p:nvPr>
        </p:nvSpPr>
        <p:spPr/>
        <p:txBody>
          <a:bodyPr/>
          <a:lstStyle/>
          <a:p>
            <a:fld id="{6ACDFF67-9B38-45CF-9196-11D348A2D195}" type="slidenum">
              <a:rPr lang="en-US" smtClean="0"/>
              <a:t>9</a:t>
            </a:fld>
            <a:endParaRPr lang="en-US" dirty="0"/>
          </a:p>
        </p:txBody>
      </p:sp>
      <p:pic>
        <p:nvPicPr>
          <p:cNvPr id="8" name="Content Placeholder 7">
            <a:extLst>
              <a:ext uri="{FF2B5EF4-FFF2-40B4-BE49-F238E27FC236}">
                <a16:creationId xmlns:a16="http://schemas.microsoft.com/office/drawing/2014/main" id="{7FD0F175-D909-4579-800A-60283EB10CDA}"/>
              </a:ext>
            </a:extLst>
          </p:cNvPr>
          <p:cNvPicPr>
            <a:picLocks noGrp="1"/>
          </p:cNvPicPr>
          <p:nvPr>
            <p:ph sz="half" idx="2"/>
          </p:nvPr>
        </p:nvPicPr>
        <p:blipFill>
          <a:blip r:embed="rId2"/>
          <a:stretch>
            <a:fillRect/>
          </a:stretch>
        </p:blipFill>
        <p:spPr>
          <a:xfrm>
            <a:off x="504826" y="2533650"/>
            <a:ext cx="2566746" cy="3508375"/>
          </a:xfrm>
          <a:prstGeom prst="rect">
            <a:avLst/>
          </a:prstGeom>
        </p:spPr>
      </p:pic>
      <p:pic>
        <p:nvPicPr>
          <p:cNvPr id="9" name="Content Placeholder 8">
            <a:extLst>
              <a:ext uri="{FF2B5EF4-FFF2-40B4-BE49-F238E27FC236}">
                <a16:creationId xmlns:a16="http://schemas.microsoft.com/office/drawing/2014/main" id="{3D03882D-CAE6-4DCC-BC78-176AC7084045}"/>
              </a:ext>
            </a:extLst>
          </p:cNvPr>
          <p:cNvPicPr>
            <a:picLocks noGrp="1"/>
          </p:cNvPicPr>
          <p:nvPr>
            <p:ph sz="quarter" idx="4"/>
          </p:nvPr>
        </p:nvPicPr>
        <p:blipFill>
          <a:blip r:embed="rId3"/>
          <a:stretch>
            <a:fillRect/>
          </a:stretch>
        </p:blipFill>
        <p:spPr>
          <a:xfrm>
            <a:off x="2771774" y="2863053"/>
            <a:ext cx="3390621" cy="3074197"/>
          </a:xfrm>
          <a:prstGeom prst="rect">
            <a:avLst/>
          </a:prstGeom>
        </p:spPr>
      </p:pic>
      <p:pic>
        <p:nvPicPr>
          <p:cNvPr id="10" name="Picture 9" descr="Covid-19 Temperature Screening Kiosks | imageHOLDERS">
            <a:extLst>
              <a:ext uri="{FF2B5EF4-FFF2-40B4-BE49-F238E27FC236}">
                <a16:creationId xmlns:a16="http://schemas.microsoft.com/office/drawing/2014/main" id="{D600EC1F-860C-4778-AFF0-A3FFC37EBB3A}"/>
              </a:ext>
            </a:extLst>
          </p:cNvPr>
          <p:cNvPicPr/>
          <p:nvPr/>
        </p:nvPicPr>
        <p:blipFill rotWithShape="1">
          <a:blip r:embed="rId4">
            <a:extLst>
              <a:ext uri="{28A0092B-C50C-407E-A947-70E740481C1C}">
                <a14:useLocalDpi xmlns:a14="http://schemas.microsoft.com/office/drawing/2010/main" val="0"/>
              </a:ext>
            </a:extLst>
          </a:blip>
          <a:srcRect t="19525" r="76922" b="31665"/>
          <a:stretch/>
        </p:blipFill>
        <p:spPr bwMode="auto">
          <a:xfrm>
            <a:off x="6448425" y="3124199"/>
            <a:ext cx="2142238" cy="2514601"/>
          </a:xfrm>
          <a:prstGeom prst="rect">
            <a:avLst/>
          </a:prstGeom>
          <a:noFill/>
          <a:ln>
            <a:noFill/>
          </a:ln>
          <a:extLst>
            <a:ext uri="{53640926-AAD7-44D8-BBD7-CCE9431645EC}">
              <a14:shadowObscured xmlns:a14="http://schemas.microsoft.com/office/drawing/2010/main"/>
            </a:ext>
          </a:extLst>
        </p:spPr>
      </p:pic>
      <p:pic>
        <p:nvPicPr>
          <p:cNvPr id="11" name="Picture 10" descr="Yuba Community College District Logo">
            <a:extLst>
              <a:ext uri="{FF2B5EF4-FFF2-40B4-BE49-F238E27FC236}">
                <a16:creationId xmlns:a16="http://schemas.microsoft.com/office/drawing/2014/main" id="{22145599-6249-413D-800B-2686C44CB494}"/>
              </a:ext>
            </a:extLst>
          </p:cNvPr>
          <p:cNvPicPr>
            <a:picLocks noChangeAspect="1"/>
          </p:cNvPicPr>
          <p:nvPr/>
        </p:nvPicPr>
        <p:blipFill>
          <a:blip r:embed="rId5"/>
          <a:stretch>
            <a:fillRect/>
          </a:stretch>
        </p:blipFill>
        <p:spPr>
          <a:xfrm>
            <a:off x="9892164" y="200465"/>
            <a:ext cx="2343379" cy="990160"/>
          </a:xfrm>
          <a:prstGeom prst="rect">
            <a:avLst/>
          </a:prstGeom>
        </p:spPr>
      </p:pic>
    </p:spTree>
    <p:extLst>
      <p:ext uri="{BB962C8B-B14F-4D97-AF65-F5344CB8AC3E}">
        <p14:creationId xmlns:p14="http://schemas.microsoft.com/office/powerpoint/2010/main" val="3808852078"/>
      </p:ext>
    </p:extLst>
  </p:cSld>
  <p:clrMapOvr>
    <a:masterClrMapping/>
  </p:clrMapOvr>
</p:sld>
</file>

<file path=ppt/theme/theme1.xml><?xml version="1.0" encoding="utf-8"?>
<a:theme xmlns:a="http://schemas.openxmlformats.org/drawingml/2006/main" name="Theme YCCD">
  <a:themeElements>
    <a:clrScheme name="Custom 3">
      <a:dk1>
        <a:sysClr val="windowText" lastClr="000000"/>
      </a:dk1>
      <a:lt1>
        <a:sysClr val="window" lastClr="FFFFFF"/>
      </a:lt1>
      <a:dk2>
        <a:srgbClr val="373545"/>
      </a:dk2>
      <a:lt2>
        <a:srgbClr val="CEDBE6"/>
      </a:lt2>
      <a:accent1>
        <a:srgbClr val="398F98"/>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 YCCD" id="{D06585EE-C675-4771-91A3-C388933822C1}" vid="{B467AE3C-02A6-42BB-9752-54D34BE08C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473dab-5b4c-48a1-a598-3ba88acc5f1b">
      <UserInfo>
        <DisplayName>Sonja Lolland</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CDCA4BE9E1724AA13A127D7BA5FFD1" ma:contentTypeVersion="12" ma:contentTypeDescription="Create a new document." ma:contentTypeScope="" ma:versionID="9e2e3221c772d42c5bcc49263f2b3f4e">
  <xsd:schema xmlns:xsd="http://www.w3.org/2001/XMLSchema" xmlns:xs="http://www.w3.org/2001/XMLSchema" xmlns:p="http://schemas.microsoft.com/office/2006/metadata/properties" xmlns:ns2="9d42ba7e-3784-4496-a35e-97bdbc07d2c7" xmlns:ns3="2e473dab-5b4c-48a1-a598-3ba88acc5f1b" targetNamespace="http://schemas.microsoft.com/office/2006/metadata/properties" ma:root="true" ma:fieldsID="4473e3cb599cf13402dd4dc6478ce3ed" ns2:_="" ns3:_="">
    <xsd:import namespace="9d42ba7e-3784-4496-a35e-97bdbc07d2c7"/>
    <xsd:import namespace="2e473dab-5b4c-48a1-a598-3ba88acc5f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2ba7e-3784-4496-a35e-97bdbc07d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473dab-5b4c-48a1-a598-3ba88acc5f1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600EE-930D-40D7-B261-9103C9ED61EB}">
  <ds:schemaRefs>
    <ds:schemaRef ds:uri="http://purl.org/dc/elements/1.1/"/>
    <ds:schemaRef ds:uri="2e473dab-5b4c-48a1-a598-3ba88acc5f1b"/>
    <ds:schemaRef ds:uri="http://schemas.microsoft.com/office/2006/metadata/properties"/>
    <ds:schemaRef ds:uri="http://purl.org/dc/terms/"/>
    <ds:schemaRef ds:uri="9d42ba7e-3784-4496-a35e-97bdbc07d2c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FE9D750-8ADE-4797-A550-133182CDD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2ba7e-3784-4496-a35e-97bdbc07d2c7"/>
    <ds:schemaRef ds:uri="2e473dab-5b4c-48a1-a598-3ba88acc5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06D1B-83D3-4244-8D38-C9758A397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5869</TotalTime>
  <Words>1300</Words>
  <Application>Microsoft Office PowerPoint</Application>
  <PresentationFormat>Widescreen</PresentationFormat>
  <Paragraphs>121</Paragraphs>
  <Slides>19</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Courier New</vt:lpstr>
      <vt:lpstr>Segoe UI</vt:lpstr>
      <vt:lpstr>Trebuchet MS</vt:lpstr>
      <vt:lpstr>Wingdings</vt:lpstr>
      <vt:lpstr>Wingdings 3</vt:lpstr>
      <vt:lpstr>Theme YCCD</vt:lpstr>
      <vt:lpstr>Acrobat Document</vt:lpstr>
      <vt:lpstr> YCCD Vaccine Proof and Tracing </vt:lpstr>
      <vt:lpstr>PowerPoint Presentation</vt:lpstr>
      <vt:lpstr>COVID Response Team</vt:lpstr>
      <vt:lpstr>PowerPoint Presentation</vt:lpstr>
      <vt:lpstr>Tiles in the APP</vt:lpstr>
      <vt:lpstr>Campus pass</vt:lpstr>
      <vt:lpstr>Health &amp; Safety Status Card</vt:lpstr>
      <vt:lpstr>PowerPoint Presentation</vt:lpstr>
      <vt:lpstr>As you go through campus, you will find these QR code outside each building area or classroom. </vt:lpstr>
      <vt:lpstr>https://forms.office.com/Pages/ResponsePage.aspx?id=ED7uUiXsN02_oHyJmRjp_bZqR1FUiQ5PkyfzXvA7f3lUQllFS1BVRUk1VjJZNzExNVpRSVhMNEVCUy4u</vt:lpstr>
      <vt:lpstr>Return to campus</vt:lpstr>
      <vt:lpstr>https://www.yccd.edu/central-services/coronavirus-covid-19/faculty-staff/</vt:lpstr>
      <vt:lpstr>DCAS – COVID-19 Updated Policy, Information, and Tips Document  </vt:lpstr>
      <vt:lpstr>Posted on District Website</vt:lpstr>
      <vt:lpstr>FAQS - For Spring 2022, what is required to be on campus?</vt:lpstr>
      <vt:lpstr>FAQS - What are the guidelines for if a student is ill?</vt:lpstr>
      <vt:lpstr>FAQS – Are dual enrollment students subject to this policy?</vt:lpstr>
      <vt:lpstr>FAQS - Can a student request an extension of the due date to get vaccinated or tested?</vt:lpstr>
      <vt:lpstr>FAQ - What happens if a student comes on campus and is not fully vaccinated or current on testing or does not have a Green Campus Pass?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YCCD Vaccine Proof and Tracing </dc:title>
  <dc:creator>Mahsa Hajiseyed Javadi</dc:creator>
  <cp:lastModifiedBy>Mahsa Hajiseyed Javadi</cp:lastModifiedBy>
  <cp:revision>81</cp:revision>
  <dcterms:created xsi:type="dcterms:W3CDTF">2022-01-14T08:32:06Z</dcterms:created>
  <dcterms:modified xsi:type="dcterms:W3CDTF">2022-01-18T18:47:26Z</dcterms:modified>
</cp:coreProperties>
</file>